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64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304" r:id="rId6"/>
    <p:sldId id="305" r:id="rId7"/>
    <p:sldId id="306" r:id="rId8"/>
    <p:sldId id="263" r:id="rId9"/>
    <p:sldId id="264" r:id="rId10"/>
    <p:sldId id="266" r:id="rId11"/>
    <p:sldId id="30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308" r:id="rId24"/>
    <p:sldId id="309" r:id="rId25"/>
    <p:sldId id="280" r:id="rId26"/>
    <p:sldId id="310" r:id="rId27"/>
    <p:sldId id="311" r:id="rId28"/>
    <p:sldId id="282" r:id="rId29"/>
    <p:sldId id="283" r:id="rId30"/>
    <p:sldId id="312" r:id="rId31"/>
    <p:sldId id="314" r:id="rId32"/>
    <p:sldId id="315" r:id="rId33"/>
    <p:sldId id="316" r:id="rId34"/>
    <p:sldId id="285" r:id="rId35"/>
    <p:sldId id="286" r:id="rId36"/>
    <p:sldId id="287" r:id="rId37"/>
    <p:sldId id="31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319" r:id="rId49"/>
    <p:sldId id="320" r:id="rId50"/>
    <p:sldId id="321" r:id="rId51"/>
    <p:sldId id="300" r:id="rId52"/>
    <p:sldId id="301" r:id="rId53"/>
    <p:sldId id="302" r:id="rId54"/>
    <p:sldId id="322" r:id="rId55"/>
    <p:sldId id="288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0"/>
    <p:restoredTop sz="94671"/>
  </p:normalViewPr>
  <p:slideViewPr>
    <p:cSldViewPr snapToGrid="0">
      <p:cViewPr>
        <p:scale>
          <a:sx n="99" d="100"/>
          <a:sy n="99" d="100"/>
        </p:scale>
        <p:origin x="2112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0C182A-ED57-4499-9C5D-492CBA75B051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4166027-56B3-42C0-AE62-8DC3C9DB74AB}">
      <dgm:prSet/>
      <dgm:spPr/>
      <dgm:t>
        <a:bodyPr/>
        <a:lstStyle/>
        <a:p>
          <a:r>
            <a:rPr lang="bg-BG"/>
            <a:t>Зависимостта е начин за справяне с вътрешната болка, която произтича от ранни травми, емоционална празнота или хроничен стрес.</a:t>
          </a:r>
          <a:endParaRPr lang="en-US"/>
        </a:p>
      </dgm:t>
    </dgm:pt>
    <dgm:pt modelId="{15925014-679C-43A4-9013-0E590EA2502D}" type="parTrans" cxnId="{79511D42-C762-474C-A705-F1D7A56E43F3}">
      <dgm:prSet/>
      <dgm:spPr/>
      <dgm:t>
        <a:bodyPr/>
        <a:lstStyle/>
        <a:p>
          <a:endParaRPr lang="en-US"/>
        </a:p>
      </dgm:t>
    </dgm:pt>
    <dgm:pt modelId="{804CB8E1-96DD-4A24-B851-BA871C0E6F54}" type="sibTrans" cxnId="{79511D42-C762-474C-A705-F1D7A56E43F3}">
      <dgm:prSet/>
      <dgm:spPr/>
      <dgm:t>
        <a:bodyPr/>
        <a:lstStyle/>
        <a:p>
          <a:endParaRPr lang="en-US"/>
        </a:p>
      </dgm:t>
    </dgm:pt>
    <dgm:pt modelId="{8714DDCB-5963-4396-976C-BED072603E49}">
      <dgm:prSet/>
      <dgm:spPr/>
      <dgm:t>
        <a:bodyPr/>
        <a:lstStyle/>
        <a:p>
          <a:r>
            <a:rPr lang="bg-BG" dirty="0"/>
            <a:t>Зависимостите са биологичен и поведенчески проблем, но са и симптом на дълбоки емоционални и травматични преживявания.</a:t>
          </a:r>
          <a:br>
            <a:rPr lang="bg-BG" dirty="0"/>
          </a:br>
          <a:endParaRPr lang="en-US" dirty="0"/>
        </a:p>
      </dgm:t>
    </dgm:pt>
    <dgm:pt modelId="{ABF74B14-C6E1-4442-8731-38D6EAC25455}" type="parTrans" cxnId="{5F3427BE-F18F-43B7-BF5D-5DFFF829553B}">
      <dgm:prSet/>
      <dgm:spPr/>
      <dgm:t>
        <a:bodyPr/>
        <a:lstStyle/>
        <a:p>
          <a:endParaRPr lang="en-US"/>
        </a:p>
      </dgm:t>
    </dgm:pt>
    <dgm:pt modelId="{B4ED629B-EFE2-4344-B0B4-B7B135A8F099}" type="sibTrans" cxnId="{5F3427BE-F18F-43B7-BF5D-5DFFF829553B}">
      <dgm:prSet/>
      <dgm:spPr/>
      <dgm:t>
        <a:bodyPr/>
        <a:lstStyle/>
        <a:p>
          <a:endParaRPr lang="en-US"/>
        </a:p>
      </dgm:t>
    </dgm:pt>
    <dgm:pt modelId="{3437B86D-E5E8-40BE-9DBE-2329510D738E}">
      <dgm:prSet/>
      <dgm:spPr/>
      <dgm:t>
        <a:bodyPr/>
        <a:lstStyle/>
        <a:p>
          <a:r>
            <a:rPr lang="bg-BG"/>
            <a:t>Тя е опит за самолечение и независимо дали става дума за наркотици, алкохол, хазарт, храна или технологии е опит да се запълни вътрешна празнота или да се облекчи емоционална болка.</a:t>
          </a:r>
          <a:endParaRPr lang="en-US"/>
        </a:p>
      </dgm:t>
    </dgm:pt>
    <dgm:pt modelId="{8F6EC1C9-5FCB-4AE5-A958-3263447CC8BE}" type="parTrans" cxnId="{08BF2D6D-6FB7-4C1B-81AA-DFF1544B664C}">
      <dgm:prSet/>
      <dgm:spPr/>
      <dgm:t>
        <a:bodyPr/>
        <a:lstStyle/>
        <a:p>
          <a:endParaRPr lang="en-US"/>
        </a:p>
      </dgm:t>
    </dgm:pt>
    <dgm:pt modelId="{CA2ED5F4-610F-416E-8671-35F7625680F3}" type="sibTrans" cxnId="{08BF2D6D-6FB7-4C1B-81AA-DFF1544B664C}">
      <dgm:prSet/>
      <dgm:spPr/>
      <dgm:t>
        <a:bodyPr/>
        <a:lstStyle/>
        <a:p>
          <a:endParaRPr lang="en-US"/>
        </a:p>
      </dgm:t>
    </dgm:pt>
    <dgm:pt modelId="{68318080-2AED-C240-966B-AACC4B25ED11}" type="pres">
      <dgm:prSet presAssocID="{A90C182A-ED57-4499-9C5D-492CBA75B051}" presName="vert0" presStyleCnt="0">
        <dgm:presLayoutVars>
          <dgm:dir/>
          <dgm:animOne val="branch"/>
          <dgm:animLvl val="lvl"/>
        </dgm:presLayoutVars>
      </dgm:prSet>
      <dgm:spPr/>
    </dgm:pt>
    <dgm:pt modelId="{45E31C91-D057-F64F-94E3-51BF08CC5018}" type="pres">
      <dgm:prSet presAssocID="{14166027-56B3-42C0-AE62-8DC3C9DB74AB}" presName="thickLine" presStyleLbl="alignNode1" presStyleIdx="0" presStyleCnt="3"/>
      <dgm:spPr/>
    </dgm:pt>
    <dgm:pt modelId="{F867228B-99C1-9E46-8889-AF96C6FC146C}" type="pres">
      <dgm:prSet presAssocID="{14166027-56B3-42C0-AE62-8DC3C9DB74AB}" presName="horz1" presStyleCnt="0"/>
      <dgm:spPr/>
    </dgm:pt>
    <dgm:pt modelId="{386534BA-3DBC-C14D-A5BC-BFC73D81954F}" type="pres">
      <dgm:prSet presAssocID="{14166027-56B3-42C0-AE62-8DC3C9DB74AB}" presName="tx1" presStyleLbl="revTx" presStyleIdx="0" presStyleCnt="3"/>
      <dgm:spPr/>
    </dgm:pt>
    <dgm:pt modelId="{9561EA13-276C-2B4B-B404-9123301C7DEF}" type="pres">
      <dgm:prSet presAssocID="{14166027-56B3-42C0-AE62-8DC3C9DB74AB}" presName="vert1" presStyleCnt="0"/>
      <dgm:spPr/>
    </dgm:pt>
    <dgm:pt modelId="{C4091D62-B189-A94A-AD40-F99C3F76BE41}" type="pres">
      <dgm:prSet presAssocID="{8714DDCB-5963-4396-976C-BED072603E49}" presName="thickLine" presStyleLbl="alignNode1" presStyleIdx="1" presStyleCnt="3"/>
      <dgm:spPr/>
    </dgm:pt>
    <dgm:pt modelId="{11FE3472-55B7-1B45-9775-F46BE8F4E3D4}" type="pres">
      <dgm:prSet presAssocID="{8714DDCB-5963-4396-976C-BED072603E49}" presName="horz1" presStyleCnt="0"/>
      <dgm:spPr/>
    </dgm:pt>
    <dgm:pt modelId="{11CF2582-7AE3-0442-89EF-0CADB8A21FBA}" type="pres">
      <dgm:prSet presAssocID="{8714DDCB-5963-4396-976C-BED072603E49}" presName="tx1" presStyleLbl="revTx" presStyleIdx="1" presStyleCnt="3"/>
      <dgm:spPr/>
    </dgm:pt>
    <dgm:pt modelId="{51D9CCF4-8A9F-6A48-883A-93EB9C7C8DBF}" type="pres">
      <dgm:prSet presAssocID="{8714DDCB-5963-4396-976C-BED072603E49}" presName="vert1" presStyleCnt="0"/>
      <dgm:spPr/>
    </dgm:pt>
    <dgm:pt modelId="{C11F4C55-2963-714C-847C-F5994A3B83EA}" type="pres">
      <dgm:prSet presAssocID="{3437B86D-E5E8-40BE-9DBE-2329510D738E}" presName="thickLine" presStyleLbl="alignNode1" presStyleIdx="2" presStyleCnt="3"/>
      <dgm:spPr/>
    </dgm:pt>
    <dgm:pt modelId="{58482C5C-3A70-1249-BEF2-B83D478776F2}" type="pres">
      <dgm:prSet presAssocID="{3437B86D-E5E8-40BE-9DBE-2329510D738E}" presName="horz1" presStyleCnt="0"/>
      <dgm:spPr/>
    </dgm:pt>
    <dgm:pt modelId="{6500DE2B-1DCE-354E-8631-F0738EE26486}" type="pres">
      <dgm:prSet presAssocID="{3437B86D-E5E8-40BE-9DBE-2329510D738E}" presName="tx1" presStyleLbl="revTx" presStyleIdx="2" presStyleCnt="3"/>
      <dgm:spPr/>
    </dgm:pt>
    <dgm:pt modelId="{C9BA7F0C-A189-6B42-A44F-6C0DF9F864D0}" type="pres">
      <dgm:prSet presAssocID="{3437B86D-E5E8-40BE-9DBE-2329510D738E}" presName="vert1" presStyleCnt="0"/>
      <dgm:spPr/>
    </dgm:pt>
  </dgm:ptLst>
  <dgm:cxnLst>
    <dgm:cxn modelId="{48AF0B1B-C48D-2B46-AEEE-E567875EF446}" type="presOf" srcId="{8714DDCB-5963-4396-976C-BED072603E49}" destId="{11CF2582-7AE3-0442-89EF-0CADB8A21FBA}" srcOrd="0" destOrd="0" presId="urn:microsoft.com/office/officeart/2008/layout/LinedList"/>
    <dgm:cxn modelId="{79511D42-C762-474C-A705-F1D7A56E43F3}" srcId="{A90C182A-ED57-4499-9C5D-492CBA75B051}" destId="{14166027-56B3-42C0-AE62-8DC3C9DB74AB}" srcOrd="0" destOrd="0" parTransId="{15925014-679C-43A4-9013-0E590EA2502D}" sibTransId="{804CB8E1-96DD-4A24-B851-BA871C0E6F54}"/>
    <dgm:cxn modelId="{08BF2D6D-6FB7-4C1B-81AA-DFF1544B664C}" srcId="{A90C182A-ED57-4499-9C5D-492CBA75B051}" destId="{3437B86D-E5E8-40BE-9DBE-2329510D738E}" srcOrd="2" destOrd="0" parTransId="{8F6EC1C9-5FCB-4AE5-A958-3263447CC8BE}" sibTransId="{CA2ED5F4-610F-416E-8671-35F7625680F3}"/>
    <dgm:cxn modelId="{B3C2569D-9AA8-1648-A68B-EF02FD43413D}" type="presOf" srcId="{14166027-56B3-42C0-AE62-8DC3C9DB74AB}" destId="{386534BA-3DBC-C14D-A5BC-BFC73D81954F}" srcOrd="0" destOrd="0" presId="urn:microsoft.com/office/officeart/2008/layout/LinedList"/>
    <dgm:cxn modelId="{5F3427BE-F18F-43B7-BF5D-5DFFF829553B}" srcId="{A90C182A-ED57-4499-9C5D-492CBA75B051}" destId="{8714DDCB-5963-4396-976C-BED072603E49}" srcOrd="1" destOrd="0" parTransId="{ABF74B14-C6E1-4442-8731-38D6EAC25455}" sibTransId="{B4ED629B-EFE2-4344-B0B4-B7B135A8F099}"/>
    <dgm:cxn modelId="{52076EE7-F451-9C4D-9711-8EDB93A43055}" type="presOf" srcId="{3437B86D-E5E8-40BE-9DBE-2329510D738E}" destId="{6500DE2B-1DCE-354E-8631-F0738EE26486}" srcOrd="0" destOrd="0" presId="urn:microsoft.com/office/officeart/2008/layout/LinedList"/>
    <dgm:cxn modelId="{938C59F1-5171-DB40-9013-33D35DE103D5}" type="presOf" srcId="{A90C182A-ED57-4499-9C5D-492CBA75B051}" destId="{68318080-2AED-C240-966B-AACC4B25ED11}" srcOrd="0" destOrd="0" presId="urn:microsoft.com/office/officeart/2008/layout/LinedList"/>
    <dgm:cxn modelId="{2AA60F2A-C26A-BC44-85CE-DC1B29E6F1FA}" type="presParOf" srcId="{68318080-2AED-C240-966B-AACC4B25ED11}" destId="{45E31C91-D057-F64F-94E3-51BF08CC5018}" srcOrd="0" destOrd="0" presId="urn:microsoft.com/office/officeart/2008/layout/LinedList"/>
    <dgm:cxn modelId="{2D62D398-D245-684F-BE07-52EA6F4BF9FA}" type="presParOf" srcId="{68318080-2AED-C240-966B-AACC4B25ED11}" destId="{F867228B-99C1-9E46-8889-AF96C6FC146C}" srcOrd="1" destOrd="0" presId="urn:microsoft.com/office/officeart/2008/layout/LinedList"/>
    <dgm:cxn modelId="{3E1BE669-56BF-7640-BB3B-42829A5E0D8F}" type="presParOf" srcId="{F867228B-99C1-9E46-8889-AF96C6FC146C}" destId="{386534BA-3DBC-C14D-A5BC-BFC73D81954F}" srcOrd="0" destOrd="0" presId="urn:microsoft.com/office/officeart/2008/layout/LinedList"/>
    <dgm:cxn modelId="{F0BF87A3-3C1C-794A-BA11-8A31068361F8}" type="presParOf" srcId="{F867228B-99C1-9E46-8889-AF96C6FC146C}" destId="{9561EA13-276C-2B4B-B404-9123301C7DEF}" srcOrd="1" destOrd="0" presId="urn:microsoft.com/office/officeart/2008/layout/LinedList"/>
    <dgm:cxn modelId="{2E8C0CF2-24E6-954A-8301-262EC52388A7}" type="presParOf" srcId="{68318080-2AED-C240-966B-AACC4B25ED11}" destId="{C4091D62-B189-A94A-AD40-F99C3F76BE41}" srcOrd="2" destOrd="0" presId="urn:microsoft.com/office/officeart/2008/layout/LinedList"/>
    <dgm:cxn modelId="{A727905A-58C8-2541-9969-2DB4FBA1F8A2}" type="presParOf" srcId="{68318080-2AED-C240-966B-AACC4B25ED11}" destId="{11FE3472-55B7-1B45-9775-F46BE8F4E3D4}" srcOrd="3" destOrd="0" presId="urn:microsoft.com/office/officeart/2008/layout/LinedList"/>
    <dgm:cxn modelId="{20205D15-3D44-8248-9A43-619B3DA16629}" type="presParOf" srcId="{11FE3472-55B7-1B45-9775-F46BE8F4E3D4}" destId="{11CF2582-7AE3-0442-89EF-0CADB8A21FBA}" srcOrd="0" destOrd="0" presId="urn:microsoft.com/office/officeart/2008/layout/LinedList"/>
    <dgm:cxn modelId="{B7B11F40-E485-1346-86A4-B59E1D8A3C11}" type="presParOf" srcId="{11FE3472-55B7-1B45-9775-F46BE8F4E3D4}" destId="{51D9CCF4-8A9F-6A48-883A-93EB9C7C8DBF}" srcOrd="1" destOrd="0" presId="urn:microsoft.com/office/officeart/2008/layout/LinedList"/>
    <dgm:cxn modelId="{43780D36-CA49-8C4C-87F3-F0F6CC8014CB}" type="presParOf" srcId="{68318080-2AED-C240-966B-AACC4B25ED11}" destId="{C11F4C55-2963-714C-847C-F5994A3B83EA}" srcOrd="4" destOrd="0" presId="urn:microsoft.com/office/officeart/2008/layout/LinedList"/>
    <dgm:cxn modelId="{63CCD48D-21F0-5D4B-AD74-31C31836CBD9}" type="presParOf" srcId="{68318080-2AED-C240-966B-AACC4B25ED11}" destId="{58482C5C-3A70-1249-BEF2-B83D478776F2}" srcOrd="5" destOrd="0" presId="urn:microsoft.com/office/officeart/2008/layout/LinedList"/>
    <dgm:cxn modelId="{A1024A94-6983-AE4A-8DF2-1944FE044624}" type="presParOf" srcId="{58482C5C-3A70-1249-BEF2-B83D478776F2}" destId="{6500DE2B-1DCE-354E-8631-F0738EE26486}" srcOrd="0" destOrd="0" presId="urn:microsoft.com/office/officeart/2008/layout/LinedList"/>
    <dgm:cxn modelId="{1FDCB606-6382-D647-BC8B-1701305E9F81}" type="presParOf" srcId="{58482C5C-3A70-1249-BEF2-B83D478776F2}" destId="{C9BA7F0C-A189-6B42-A44F-6C0DF9F864D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2B627FF-5F3C-4AD4-B73F-4D56B86529E3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7C80E89-F44B-4EDF-9F49-BDB636CBE16B}">
      <dgm:prSet/>
      <dgm:spPr/>
      <dgm:t>
        <a:bodyPr/>
        <a:lstStyle/>
        <a:p>
          <a:r>
            <a:rPr lang="bg-BG" b="0" i="0"/>
            <a:t>Превенцията на зависимостите при младите хора изисква комбинация от индивидуална, групова и когнитивно-поведенческа работа. </a:t>
          </a:r>
          <a:endParaRPr lang="en-US"/>
        </a:p>
      </dgm:t>
    </dgm:pt>
    <dgm:pt modelId="{87695DB9-80B2-4E54-8B7A-FD68090F35EF}" type="parTrans" cxnId="{6EFF5812-84C7-4176-8C1C-D8E4FCF5649B}">
      <dgm:prSet/>
      <dgm:spPr/>
      <dgm:t>
        <a:bodyPr/>
        <a:lstStyle/>
        <a:p>
          <a:endParaRPr lang="en-US"/>
        </a:p>
      </dgm:t>
    </dgm:pt>
    <dgm:pt modelId="{741A34A0-452D-4408-B3E3-A205BDDA0203}" type="sibTrans" cxnId="{6EFF5812-84C7-4176-8C1C-D8E4FCF5649B}">
      <dgm:prSet/>
      <dgm:spPr/>
      <dgm:t>
        <a:bodyPr/>
        <a:lstStyle/>
        <a:p>
          <a:endParaRPr lang="en-US"/>
        </a:p>
      </dgm:t>
    </dgm:pt>
    <dgm:pt modelId="{33E414E0-0996-40F8-A111-3182DC328155}">
      <dgm:prSet/>
      <dgm:spPr/>
      <dgm:t>
        <a:bodyPr/>
        <a:lstStyle/>
        <a:p>
          <a:r>
            <a:rPr lang="bg-BG" b="0" i="0"/>
            <a:t>Мотивационното интервюиране и КПТ са мощни инструменти, които помагат за разпознаване на рисковите модели и насърчават позитивната промяна. </a:t>
          </a:r>
          <a:endParaRPr lang="en-US"/>
        </a:p>
      </dgm:t>
    </dgm:pt>
    <dgm:pt modelId="{30AC5172-030C-4F00-9ADC-36F9EEC5F56B}" type="parTrans" cxnId="{8C8B844D-682A-4808-B902-D67CEA2FD670}">
      <dgm:prSet/>
      <dgm:spPr/>
      <dgm:t>
        <a:bodyPr/>
        <a:lstStyle/>
        <a:p>
          <a:endParaRPr lang="en-US"/>
        </a:p>
      </dgm:t>
    </dgm:pt>
    <dgm:pt modelId="{5AF6FAA2-7CE2-45BD-931B-D3A458DCEE13}" type="sibTrans" cxnId="{8C8B844D-682A-4808-B902-D67CEA2FD670}">
      <dgm:prSet/>
      <dgm:spPr/>
      <dgm:t>
        <a:bodyPr/>
        <a:lstStyle/>
        <a:p>
          <a:endParaRPr lang="en-US"/>
        </a:p>
      </dgm:t>
    </dgm:pt>
    <dgm:pt modelId="{1151673D-3062-4EB8-BE9F-5E6DAA96266B}">
      <dgm:prSet/>
      <dgm:spPr/>
      <dgm:t>
        <a:bodyPr/>
        <a:lstStyle/>
        <a:p>
          <a:r>
            <a:rPr lang="bg-BG" b="0" i="0"/>
            <a:t>Груповите интервенции и ролевите игри предоставят безопасна среда за експериментиране с нови стратегии за справяне и изграждане на по-здравословни навици.</a:t>
          </a:r>
          <a:endParaRPr lang="en-US"/>
        </a:p>
      </dgm:t>
    </dgm:pt>
    <dgm:pt modelId="{754478F6-8398-4C76-8FA9-F953BFF827B6}" type="parTrans" cxnId="{03408BB3-B170-4309-AF9F-046FD5242521}">
      <dgm:prSet/>
      <dgm:spPr/>
      <dgm:t>
        <a:bodyPr/>
        <a:lstStyle/>
        <a:p>
          <a:endParaRPr lang="en-US"/>
        </a:p>
      </dgm:t>
    </dgm:pt>
    <dgm:pt modelId="{9D70DB5C-69B1-479E-9ACC-E028C95C7C07}" type="sibTrans" cxnId="{03408BB3-B170-4309-AF9F-046FD5242521}">
      <dgm:prSet/>
      <dgm:spPr/>
      <dgm:t>
        <a:bodyPr/>
        <a:lstStyle/>
        <a:p>
          <a:endParaRPr lang="en-US"/>
        </a:p>
      </dgm:t>
    </dgm:pt>
    <dgm:pt modelId="{D55E95D6-8A96-4EA2-AA33-5757BEE9DAD9}">
      <dgm:prSet/>
      <dgm:spPr/>
      <dgm:t>
        <a:bodyPr/>
        <a:lstStyle/>
        <a:p>
          <a:r>
            <a:rPr lang="bg-BG" b="0" i="0"/>
            <a:t>Целта на тези методи е не просто да предотвратят употребата на вредни вещества, а да развият устойчивост, критично мислене и самоувереност у младите хора.</a:t>
          </a:r>
          <a:endParaRPr lang="en-US"/>
        </a:p>
      </dgm:t>
    </dgm:pt>
    <dgm:pt modelId="{278993E2-38B2-46AF-AB95-31F6B26BC294}" type="parTrans" cxnId="{4BABBE89-E39B-44BF-8139-986EFD16EA9B}">
      <dgm:prSet/>
      <dgm:spPr/>
      <dgm:t>
        <a:bodyPr/>
        <a:lstStyle/>
        <a:p>
          <a:endParaRPr lang="en-US"/>
        </a:p>
      </dgm:t>
    </dgm:pt>
    <dgm:pt modelId="{BF3F8387-04F4-4453-AB58-1B6CCC4CD619}" type="sibTrans" cxnId="{4BABBE89-E39B-44BF-8139-986EFD16EA9B}">
      <dgm:prSet/>
      <dgm:spPr/>
      <dgm:t>
        <a:bodyPr/>
        <a:lstStyle/>
        <a:p>
          <a:endParaRPr lang="en-US"/>
        </a:p>
      </dgm:t>
    </dgm:pt>
    <dgm:pt modelId="{DF3504F3-5EFF-BF4E-A6DF-E17A74F540E5}" type="pres">
      <dgm:prSet presAssocID="{82B627FF-5F3C-4AD4-B73F-4D56B86529E3}" presName="outerComposite" presStyleCnt="0">
        <dgm:presLayoutVars>
          <dgm:chMax val="5"/>
          <dgm:dir/>
          <dgm:resizeHandles val="exact"/>
        </dgm:presLayoutVars>
      </dgm:prSet>
      <dgm:spPr/>
    </dgm:pt>
    <dgm:pt modelId="{523E79F7-42A6-B54A-ABC0-D418E17F2362}" type="pres">
      <dgm:prSet presAssocID="{82B627FF-5F3C-4AD4-B73F-4D56B86529E3}" presName="dummyMaxCanvas" presStyleCnt="0">
        <dgm:presLayoutVars/>
      </dgm:prSet>
      <dgm:spPr/>
    </dgm:pt>
    <dgm:pt modelId="{61815341-BD32-C84E-B4BD-A14E0EECC083}" type="pres">
      <dgm:prSet presAssocID="{82B627FF-5F3C-4AD4-B73F-4D56B86529E3}" presName="FourNodes_1" presStyleLbl="node1" presStyleIdx="0" presStyleCnt="4">
        <dgm:presLayoutVars>
          <dgm:bulletEnabled val="1"/>
        </dgm:presLayoutVars>
      </dgm:prSet>
      <dgm:spPr/>
    </dgm:pt>
    <dgm:pt modelId="{A0FD497E-8122-7541-B95D-DED756DC59FB}" type="pres">
      <dgm:prSet presAssocID="{82B627FF-5F3C-4AD4-B73F-4D56B86529E3}" presName="FourNodes_2" presStyleLbl="node1" presStyleIdx="1" presStyleCnt="4">
        <dgm:presLayoutVars>
          <dgm:bulletEnabled val="1"/>
        </dgm:presLayoutVars>
      </dgm:prSet>
      <dgm:spPr/>
    </dgm:pt>
    <dgm:pt modelId="{72E1A9BA-EDC5-FA46-8688-7C40B3EBA5B6}" type="pres">
      <dgm:prSet presAssocID="{82B627FF-5F3C-4AD4-B73F-4D56B86529E3}" presName="FourNodes_3" presStyleLbl="node1" presStyleIdx="2" presStyleCnt="4">
        <dgm:presLayoutVars>
          <dgm:bulletEnabled val="1"/>
        </dgm:presLayoutVars>
      </dgm:prSet>
      <dgm:spPr/>
    </dgm:pt>
    <dgm:pt modelId="{CA7417AB-FB40-CB4C-9132-F356F8928397}" type="pres">
      <dgm:prSet presAssocID="{82B627FF-5F3C-4AD4-B73F-4D56B86529E3}" presName="FourNodes_4" presStyleLbl="node1" presStyleIdx="3" presStyleCnt="4">
        <dgm:presLayoutVars>
          <dgm:bulletEnabled val="1"/>
        </dgm:presLayoutVars>
      </dgm:prSet>
      <dgm:spPr/>
    </dgm:pt>
    <dgm:pt modelId="{826FB350-D9CC-4346-96BC-F2E17D9A3B51}" type="pres">
      <dgm:prSet presAssocID="{82B627FF-5F3C-4AD4-B73F-4D56B86529E3}" presName="FourConn_1-2" presStyleLbl="fgAccFollowNode1" presStyleIdx="0" presStyleCnt="3">
        <dgm:presLayoutVars>
          <dgm:bulletEnabled val="1"/>
        </dgm:presLayoutVars>
      </dgm:prSet>
      <dgm:spPr/>
    </dgm:pt>
    <dgm:pt modelId="{1836CECC-4584-2A48-9EE4-3751F85E54B9}" type="pres">
      <dgm:prSet presAssocID="{82B627FF-5F3C-4AD4-B73F-4D56B86529E3}" presName="FourConn_2-3" presStyleLbl="fgAccFollowNode1" presStyleIdx="1" presStyleCnt="3">
        <dgm:presLayoutVars>
          <dgm:bulletEnabled val="1"/>
        </dgm:presLayoutVars>
      </dgm:prSet>
      <dgm:spPr/>
    </dgm:pt>
    <dgm:pt modelId="{08D3ECF5-B13D-7B40-A5C0-4C8922987316}" type="pres">
      <dgm:prSet presAssocID="{82B627FF-5F3C-4AD4-B73F-4D56B86529E3}" presName="FourConn_3-4" presStyleLbl="fgAccFollowNode1" presStyleIdx="2" presStyleCnt="3">
        <dgm:presLayoutVars>
          <dgm:bulletEnabled val="1"/>
        </dgm:presLayoutVars>
      </dgm:prSet>
      <dgm:spPr/>
    </dgm:pt>
    <dgm:pt modelId="{9DA0BE2C-26A2-DE47-B2B3-1B3F790E0B02}" type="pres">
      <dgm:prSet presAssocID="{82B627FF-5F3C-4AD4-B73F-4D56B86529E3}" presName="FourNodes_1_text" presStyleLbl="node1" presStyleIdx="3" presStyleCnt="4">
        <dgm:presLayoutVars>
          <dgm:bulletEnabled val="1"/>
        </dgm:presLayoutVars>
      </dgm:prSet>
      <dgm:spPr/>
    </dgm:pt>
    <dgm:pt modelId="{EEA472F9-0EF7-BB4D-9C69-CF220C5A6050}" type="pres">
      <dgm:prSet presAssocID="{82B627FF-5F3C-4AD4-B73F-4D56B86529E3}" presName="FourNodes_2_text" presStyleLbl="node1" presStyleIdx="3" presStyleCnt="4">
        <dgm:presLayoutVars>
          <dgm:bulletEnabled val="1"/>
        </dgm:presLayoutVars>
      </dgm:prSet>
      <dgm:spPr/>
    </dgm:pt>
    <dgm:pt modelId="{EA399708-BBC8-F44D-A47F-59B54E7136D1}" type="pres">
      <dgm:prSet presAssocID="{82B627FF-5F3C-4AD4-B73F-4D56B86529E3}" presName="FourNodes_3_text" presStyleLbl="node1" presStyleIdx="3" presStyleCnt="4">
        <dgm:presLayoutVars>
          <dgm:bulletEnabled val="1"/>
        </dgm:presLayoutVars>
      </dgm:prSet>
      <dgm:spPr/>
    </dgm:pt>
    <dgm:pt modelId="{078A8AA3-AD98-374D-B227-89931326F136}" type="pres">
      <dgm:prSet presAssocID="{82B627FF-5F3C-4AD4-B73F-4D56B86529E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EFF5812-84C7-4176-8C1C-D8E4FCF5649B}" srcId="{82B627FF-5F3C-4AD4-B73F-4D56B86529E3}" destId="{97C80E89-F44B-4EDF-9F49-BDB636CBE16B}" srcOrd="0" destOrd="0" parTransId="{87695DB9-80B2-4E54-8B7A-FD68090F35EF}" sibTransId="{741A34A0-452D-4408-B3E3-A205BDDA0203}"/>
    <dgm:cxn modelId="{A5A07814-7FC8-EA43-9ED9-99881872FB34}" type="presOf" srcId="{33E414E0-0996-40F8-A111-3182DC328155}" destId="{A0FD497E-8122-7541-B95D-DED756DC59FB}" srcOrd="0" destOrd="0" presId="urn:microsoft.com/office/officeart/2005/8/layout/vProcess5"/>
    <dgm:cxn modelId="{8C8B844D-682A-4808-B902-D67CEA2FD670}" srcId="{82B627FF-5F3C-4AD4-B73F-4D56B86529E3}" destId="{33E414E0-0996-40F8-A111-3182DC328155}" srcOrd="1" destOrd="0" parTransId="{30AC5172-030C-4F00-9ADC-36F9EEC5F56B}" sibTransId="{5AF6FAA2-7CE2-45BD-931B-D3A458DCEE13}"/>
    <dgm:cxn modelId="{B25CB154-55D6-E542-882C-F983B399F90C}" type="presOf" srcId="{1151673D-3062-4EB8-BE9F-5E6DAA96266B}" destId="{72E1A9BA-EDC5-FA46-8688-7C40B3EBA5B6}" srcOrd="0" destOrd="0" presId="urn:microsoft.com/office/officeart/2005/8/layout/vProcess5"/>
    <dgm:cxn modelId="{36CA4658-757D-C545-BB63-E3261741E7FA}" type="presOf" srcId="{D55E95D6-8A96-4EA2-AA33-5757BEE9DAD9}" destId="{CA7417AB-FB40-CB4C-9132-F356F8928397}" srcOrd="0" destOrd="0" presId="urn:microsoft.com/office/officeart/2005/8/layout/vProcess5"/>
    <dgm:cxn modelId="{0B9CAF66-EA30-094A-933F-322555C1A0BD}" type="presOf" srcId="{741A34A0-452D-4408-B3E3-A205BDDA0203}" destId="{826FB350-D9CC-4346-96BC-F2E17D9A3B51}" srcOrd="0" destOrd="0" presId="urn:microsoft.com/office/officeart/2005/8/layout/vProcess5"/>
    <dgm:cxn modelId="{FCC6336B-1152-4645-A945-C80B7F4F063D}" type="presOf" srcId="{82B627FF-5F3C-4AD4-B73F-4D56B86529E3}" destId="{DF3504F3-5EFF-BF4E-A6DF-E17A74F540E5}" srcOrd="0" destOrd="0" presId="urn:microsoft.com/office/officeart/2005/8/layout/vProcess5"/>
    <dgm:cxn modelId="{D2D35E7D-7FDB-124F-8A68-00C067B6786A}" type="presOf" srcId="{33E414E0-0996-40F8-A111-3182DC328155}" destId="{EEA472F9-0EF7-BB4D-9C69-CF220C5A6050}" srcOrd="1" destOrd="0" presId="urn:microsoft.com/office/officeart/2005/8/layout/vProcess5"/>
    <dgm:cxn modelId="{4BABBE89-E39B-44BF-8139-986EFD16EA9B}" srcId="{82B627FF-5F3C-4AD4-B73F-4D56B86529E3}" destId="{D55E95D6-8A96-4EA2-AA33-5757BEE9DAD9}" srcOrd="3" destOrd="0" parTransId="{278993E2-38B2-46AF-AB95-31F6B26BC294}" sibTransId="{BF3F8387-04F4-4453-AB58-1B6CCC4CD619}"/>
    <dgm:cxn modelId="{D9439E93-9281-844F-9906-0CCD618C62BA}" type="presOf" srcId="{97C80E89-F44B-4EDF-9F49-BDB636CBE16B}" destId="{61815341-BD32-C84E-B4BD-A14E0EECC083}" srcOrd="0" destOrd="0" presId="urn:microsoft.com/office/officeart/2005/8/layout/vProcess5"/>
    <dgm:cxn modelId="{5B6F05A1-A4B0-1E46-878E-1CDD9E553511}" type="presOf" srcId="{9D70DB5C-69B1-479E-9ACC-E028C95C7C07}" destId="{08D3ECF5-B13D-7B40-A5C0-4C8922987316}" srcOrd="0" destOrd="0" presId="urn:microsoft.com/office/officeart/2005/8/layout/vProcess5"/>
    <dgm:cxn modelId="{03408BB3-B170-4309-AF9F-046FD5242521}" srcId="{82B627FF-5F3C-4AD4-B73F-4D56B86529E3}" destId="{1151673D-3062-4EB8-BE9F-5E6DAA96266B}" srcOrd="2" destOrd="0" parTransId="{754478F6-8398-4C76-8FA9-F953BFF827B6}" sibTransId="{9D70DB5C-69B1-479E-9ACC-E028C95C7C07}"/>
    <dgm:cxn modelId="{F20EAFDB-6ACA-EB4A-8C70-2C593411EFAF}" type="presOf" srcId="{D55E95D6-8A96-4EA2-AA33-5757BEE9DAD9}" destId="{078A8AA3-AD98-374D-B227-89931326F136}" srcOrd="1" destOrd="0" presId="urn:microsoft.com/office/officeart/2005/8/layout/vProcess5"/>
    <dgm:cxn modelId="{9809CCE4-D239-E04F-AB2B-A6A95F738DAC}" type="presOf" srcId="{5AF6FAA2-7CE2-45BD-931B-D3A458DCEE13}" destId="{1836CECC-4584-2A48-9EE4-3751F85E54B9}" srcOrd="0" destOrd="0" presId="urn:microsoft.com/office/officeart/2005/8/layout/vProcess5"/>
    <dgm:cxn modelId="{9EE0A4F8-1923-E449-9242-E506C7E9560D}" type="presOf" srcId="{97C80E89-F44B-4EDF-9F49-BDB636CBE16B}" destId="{9DA0BE2C-26A2-DE47-B2B3-1B3F790E0B02}" srcOrd="1" destOrd="0" presId="urn:microsoft.com/office/officeart/2005/8/layout/vProcess5"/>
    <dgm:cxn modelId="{9320E7F9-F1F3-5B40-8A19-FEA0961C4742}" type="presOf" srcId="{1151673D-3062-4EB8-BE9F-5E6DAA96266B}" destId="{EA399708-BBC8-F44D-A47F-59B54E7136D1}" srcOrd="1" destOrd="0" presId="urn:microsoft.com/office/officeart/2005/8/layout/vProcess5"/>
    <dgm:cxn modelId="{09AE1584-FF3F-7648-9EBA-E2F66C499EEF}" type="presParOf" srcId="{DF3504F3-5EFF-BF4E-A6DF-E17A74F540E5}" destId="{523E79F7-42A6-B54A-ABC0-D418E17F2362}" srcOrd="0" destOrd="0" presId="urn:microsoft.com/office/officeart/2005/8/layout/vProcess5"/>
    <dgm:cxn modelId="{80B519FB-AF4E-8E4F-933D-A27B4D591DF3}" type="presParOf" srcId="{DF3504F3-5EFF-BF4E-A6DF-E17A74F540E5}" destId="{61815341-BD32-C84E-B4BD-A14E0EECC083}" srcOrd="1" destOrd="0" presId="urn:microsoft.com/office/officeart/2005/8/layout/vProcess5"/>
    <dgm:cxn modelId="{D44E7490-4362-DB4C-AF83-A2C810A70524}" type="presParOf" srcId="{DF3504F3-5EFF-BF4E-A6DF-E17A74F540E5}" destId="{A0FD497E-8122-7541-B95D-DED756DC59FB}" srcOrd="2" destOrd="0" presId="urn:microsoft.com/office/officeart/2005/8/layout/vProcess5"/>
    <dgm:cxn modelId="{B6CB0D86-69BC-D64E-9E27-E130F1FDD0E5}" type="presParOf" srcId="{DF3504F3-5EFF-BF4E-A6DF-E17A74F540E5}" destId="{72E1A9BA-EDC5-FA46-8688-7C40B3EBA5B6}" srcOrd="3" destOrd="0" presId="urn:microsoft.com/office/officeart/2005/8/layout/vProcess5"/>
    <dgm:cxn modelId="{CC9C182D-BAF6-2B41-B163-2B0EA08F5D5B}" type="presParOf" srcId="{DF3504F3-5EFF-BF4E-A6DF-E17A74F540E5}" destId="{CA7417AB-FB40-CB4C-9132-F356F8928397}" srcOrd="4" destOrd="0" presId="urn:microsoft.com/office/officeart/2005/8/layout/vProcess5"/>
    <dgm:cxn modelId="{DEEE1C24-0DF6-FA4A-A398-9DCD950E533A}" type="presParOf" srcId="{DF3504F3-5EFF-BF4E-A6DF-E17A74F540E5}" destId="{826FB350-D9CC-4346-96BC-F2E17D9A3B51}" srcOrd="5" destOrd="0" presId="urn:microsoft.com/office/officeart/2005/8/layout/vProcess5"/>
    <dgm:cxn modelId="{8F36EACA-836D-6841-840A-22B587A77899}" type="presParOf" srcId="{DF3504F3-5EFF-BF4E-A6DF-E17A74F540E5}" destId="{1836CECC-4584-2A48-9EE4-3751F85E54B9}" srcOrd="6" destOrd="0" presId="urn:microsoft.com/office/officeart/2005/8/layout/vProcess5"/>
    <dgm:cxn modelId="{6A98977B-B0B9-0D46-8CC5-A8F9A10D2DB1}" type="presParOf" srcId="{DF3504F3-5EFF-BF4E-A6DF-E17A74F540E5}" destId="{08D3ECF5-B13D-7B40-A5C0-4C8922987316}" srcOrd="7" destOrd="0" presId="urn:microsoft.com/office/officeart/2005/8/layout/vProcess5"/>
    <dgm:cxn modelId="{3EBAC8CA-C29B-8B47-9FBF-8FA35DD9223E}" type="presParOf" srcId="{DF3504F3-5EFF-BF4E-A6DF-E17A74F540E5}" destId="{9DA0BE2C-26A2-DE47-B2B3-1B3F790E0B02}" srcOrd="8" destOrd="0" presId="urn:microsoft.com/office/officeart/2005/8/layout/vProcess5"/>
    <dgm:cxn modelId="{6E205E75-33EB-6440-9693-B0A50DDBF035}" type="presParOf" srcId="{DF3504F3-5EFF-BF4E-A6DF-E17A74F540E5}" destId="{EEA472F9-0EF7-BB4D-9C69-CF220C5A6050}" srcOrd="9" destOrd="0" presId="urn:microsoft.com/office/officeart/2005/8/layout/vProcess5"/>
    <dgm:cxn modelId="{A32AD271-787D-754F-9621-0B7D4B6FF145}" type="presParOf" srcId="{DF3504F3-5EFF-BF4E-A6DF-E17A74F540E5}" destId="{EA399708-BBC8-F44D-A47F-59B54E7136D1}" srcOrd="10" destOrd="0" presId="urn:microsoft.com/office/officeart/2005/8/layout/vProcess5"/>
    <dgm:cxn modelId="{B9D4C4F3-098D-BD49-B7F9-D05FA2C169A7}" type="presParOf" srcId="{DF3504F3-5EFF-BF4E-A6DF-E17A74F540E5}" destId="{078A8AA3-AD98-374D-B227-89931326F13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1AEB80A-FABC-4F1C-A37C-896F17D5833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1C0C926-1F8F-4728-A0C5-5F07B4E7AE49}">
      <dgm:prSet/>
      <dgm:spPr/>
      <dgm:t>
        <a:bodyPr/>
        <a:lstStyle/>
        <a:p>
          <a:r>
            <a:rPr lang="bg-BG" b="1"/>
            <a:t>Какво ги прави пристрастяващи?</a:t>
          </a:r>
          <a:endParaRPr lang="en-US"/>
        </a:p>
      </dgm:t>
    </dgm:pt>
    <dgm:pt modelId="{43DABB09-DAE8-4FF9-89E0-B9B65DD35805}" type="parTrans" cxnId="{56B873E0-8EB1-4989-9EEA-8C86141F1E19}">
      <dgm:prSet/>
      <dgm:spPr/>
      <dgm:t>
        <a:bodyPr/>
        <a:lstStyle/>
        <a:p>
          <a:endParaRPr lang="en-US"/>
        </a:p>
      </dgm:t>
    </dgm:pt>
    <dgm:pt modelId="{E11EC2A3-66BC-48E5-A15B-BB6888F56ADD}" type="sibTrans" cxnId="{56B873E0-8EB1-4989-9EEA-8C86141F1E19}">
      <dgm:prSet/>
      <dgm:spPr/>
      <dgm:t>
        <a:bodyPr/>
        <a:lstStyle/>
        <a:p>
          <a:endParaRPr lang="en-US"/>
        </a:p>
      </dgm:t>
    </dgm:pt>
    <dgm:pt modelId="{D07B9375-E62F-4E97-8B8C-291391D6D339}">
      <dgm:prSet/>
      <dgm:spPr/>
      <dgm:t>
        <a:bodyPr/>
        <a:lstStyle/>
        <a:p>
          <a:r>
            <a:rPr lang="bg-BG" i="0"/>
            <a:t>Вещества като никотин и </a:t>
          </a:r>
          <a:r>
            <a:rPr lang="en-GB" i="0"/>
            <a:t>THC </a:t>
          </a:r>
          <a:r>
            <a:rPr lang="bg-BG" i="0"/>
            <a:t>директно въздействат на допаминовата система, създавайки силно усещане за удоволствие.</a:t>
          </a:r>
          <a:endParaRPr lang="en-US"/>
        </a:p>
      </dgm:t>
    </dgm:pt>
    <dgm:pt modelId="{26D095E4-5007-479D-A32F-3A4B4DA934FE}" type="parTrans" cxnId="{6412CD78-D2F7-4A33-B0A0-040C8F0BF4B9}">
      <dgm:prSet/>
      <dgm:spPr/>
      <dgm:t>
        <a:bodyPr/>
        <a:lstStyle/>
        <a:p>
          <a:endParaRPr lang="en-US"/>
        </a:p>
      </dgm:t>
    </dgm:pt>
    <dgm:pt modelId="{DEFB2BF1-DF38-4B3C-BAFF-AEC820E3D13B}" type="sibTrans" cxnId="{6412CD78-D2F7-4A33-B0A0-040C8F0BF4B9}">
      <dgm:prSet/>
      <dgm:spPr/>
      <dgm:t>
        <a:bodyPr/>
        <a:lstStyle/>
        <a:p>
          <a:endParaRPr lang="en-US"/>
        </a:p>
      </dgm:t>
    </dgm:pt>
    <dgm:pt modelId="{6A65AB38-1851-4567-94F2-2159F2E1BBC4}">
      <dgm:prSet/>
      <dgm:spPr/>
      <dgm:t>
        <a:bodyPr/>
        <a:lstStyle/>
        <a:p>
          <a:r>
            <a:rPr lang="bg-BG" i="0"/>
            <a:t>С течение на времето мозъкът намалява естественото производство на допамин, което води до зависимост и абстинентни симптоми.</a:t>
          </a:r>
          <a:endParaRPr lang="en-US"/>
        </a:p>
      </dgm:t>
    </dgm:pt>
    <dgm:pt modelId="{35135402-CD52-4789-8BCD-DC8813861EA0}" type="parTrans" cxnId="{0AF2D413-5321-44E8-95E8-09996DA507EC}">
      <dgm:prSet/>
      <dgm:spPr/>
      <dgm:t>
        <a:bodyPr/>
        <a:lstStyle/>
        <a:p>
          <a:endParaRPr lang="en-US"/>
        </a:p>
      </dgm:t>
    </dgm:pt>
    <dgm:pt modelId="{FFC57FD6-CCC5-4D9C-82F6-E6C3AF94149F}" type="sibTrans" cxnId="{0AF2D413-5321-44E8-95E8-09996DA507EC}">
      <dgm:prSet/>
      <dgm:spPr/>
      <dgm:t>
        <a:bodyPr/>
        <a:lstStyle/>
        <a:p>
          <a:endParaRPr lang="en-US"/>
        </a:p>
      </dgm:t>
    </dgm:pt>
    <dgm:pt modelId="{7713F351-BA98-44A1-A44C-1E72D2901E87}">
      <dgm:prSet/>
      <dgm:spPr/>
      <dgm:t>
        <a:bodyPr/>
        <a:lstStyle/>
        <a:p>
          <a:r>
            <a:rPr lang="bg-BG" i="0"/>
            <a:t>Физическите симптоми на зависимост включват тревожност, раздразнителност, главоболие и силен глад за веществото.</a:t>
          </a:r>
          <a:br>
            <a:rPr lang="bg-BG"/>
          </a:br>
          <a:endParaRPr lang="en-US"/>
        </a:p>
      </dgm:t>
    </dgm:pt>
    <dgm:pt modelId="{1AA611A5-ADE0-439B-94AE-833D2FAE7D02}" type="parTrans" cxnId="{8B53009F-DEDF-4952-85C1-2C728A030417}">
      <dgm:prSet/>
      <dgm:spPr/>
      <dgm:t>
        <a:bodyPr/>
        <a:lstStyle/>
        <a:p>
          <a:endParaRPr lang="en-US"/>
        </a:p>
      </dgm:t>
    </dgm:pt>
    <dgm:pt modelId="{6DD1F998-5225-4E5E-8A4D-F93D29D15330}" type="sibTrans" cxnId="{8B53009F-DEDF-4952-85C1-2C728A030417}">
      <dgm:prSet/>
      <dgm:spPr/>
      <dgm:t>
        <a:bodyPr/>
        <a:lstStyle/>
        <a:p>
          <a:endParaRPr lang="en-US"/>
        </a:p>
      </dgm:t>
    </dgm:pt>
    <dgm:pt modelId="{C0FC5F05-2979-4889-BF03-0E06F3B33D03}">
      <dgm:prSet/>
      <dgm:spPr/>
      <dgm:t>
        <a:bodyPr/>
        <a:lstStyle/>
        <a:p>
          <a:r>
            <a:rPr lang="bg-BG" b="1"/>
            <a:t>Как може да се влияе?</a:t>
          </a:r>
          <a:endParaRPr lang="en-US"/>
        </a:p>
      </dgm:t>
    </dgm:pt>
    <dgm:pt modelId="{743E0C54-CF9E-4B95-8748-1C0C50D9CDF7}" type="parTrans" cxnId="{327066FD-5B3D-46DA-AB89-D763F1D0079F}">
      <dgm:prSet/>
      <dgm:spPr/>
      <dgm:t>
        <a:bodyPr/>
        <a:lstStyle/>
        <a:p>
          <a:endParaRPr lang="en-US"/>
        </a:p>
      </dgm:t>
    </dgm:pt>
    <dgm:pt modelId="{85641A09-62C7-499B-B042-610C599CC1F3}" type="sibTrans" cxnId="{327066FD-5B3D-46DA-AB89-D763F1D0079F}">
      <dgm:prSet/>
      <dgm:spPr/>
      <dgm:t>
        <a:bodyPr/>
        <a:lstStyle/>
        <a:p>
          <a:endParaRPr lang="en-US"/>
        </a:p>
      </dgm:t>
    </dgm:pt>
    <dgm:pt modelId="{9FE19FCA-BA52-4A59-AE4C-3A1B7A43DB65}">
      <dgm:prSet/>
      <dgm:spPr/>
      <dgm:t>
        <a:bodyPr/>
        <a:lstStyle/>
        <a:p>
          <a:r>
            <a:rPr lang="bg-BG" i="0"/>
            <a:t>Обучения за въздействието на веществата върху мозъка – разясняване на дългосрочните ефекти, като влошаване на паметта и концентрацията.</a:t>
          </a:r>
          <a:endParaRPr lang="en-US"/>
        </a:p>
      </dgm:t>
    </dgm:pt>
    <dgm:pt modelId="{C1BEE8C7-27AF-41AB-9063-3B905D774B06}" type="parTrans" cxnId="{56B7032F-380B-4EBA-9006-60ED98546D3A}">
      <dgm:prSet/>
      <dgm:spPr/>
      <dgm:t>
        <a:bodyPr/>
        <a:lstStyle/>
        <a:p>
          <a:endParaRPr lang="en-US"/>
        </a:p>
      </dgm:t>
    </dgm:pt>
    <dgm:pt modelId="{D431D276-DC64-429F-9096-4D5ECFDC69D1}" type="sibTrans" cxnId="{56B7032F-380B-4EBA-9006-60ED98546D3A}">
      <dgm:prSet/>
      <dgm:spPr/>
      <dgm:t>
        <a:bodyPr/>
        <a:lstStyle/>
        <a:p>
          <a:endParaRPr lang="en-US"/>
        </a:p>
      </dgm:t>
    </dgm:pt>
    <dgm:pt modelId="{53CC9B34-E1CF-46E2-8F52-C135C83877FB}">
      <dgm:prSet/>
      <dgm:spPr/>
      <dgm:t>
        <a:bodyPr/>
        <a:lstStyle/>
        <a:p>
          <a:r>
            <a:rPr lang="bg-BG" i="0"/>
            <a:t>Социална подкрепа – изграждане на връзки с позитивни ролеви модели.</a:t>
          </a:r>
          <a:endParaRPr lang="en-US"/>
        </a:p>
      </dgm:t>
    </dgm:pt>
    <dgm:pt modelId="{C778F6D0-3CC9-4C40-B3A0-645E45FBEF00}" type="parTrans" cxnId="{20DC5D6B-B2A9-48DE-BBBF-0280116F36C2}">
      <dgm:prSet/>
      <dgm:spPr/>
      <dgm:t>
        <a:bodyPr/>
        <a:lstStyle/>
        <a:p>
          <a:endParaRPr lang="en-US"/>
        </a:p>
      </dgm:t>
    </dgm:pt>
    <dgm:pt modelId="{48598ED8-5A9E-4C61-97EA-2A39310CDBA8}" type="sibTrans" cxnId="{20DC5D6B-B2A9-48DE-BBBF-0280116F36C2}">
      <dgm:prSet/>
      <dgm:spPr/>
      <dgm:t>
        <a:bodyPr/>
        <a:lstStyle/>
        <a:p>
          <a:endParaRPr lang="en-US"/>
        </a:p>
      </dgm:t>
    </dgm:pt>
    <dgm:pt modelId="{932232F6-0B67-4FBD-BE51-D8D8D0EF4A83}">
      <dgm:prSet/>
      <dgm:spPr/>
      <dgm:t>
        <a:bodyPr/>
        <a:lstStyle/>
        <a:p>
          <a:r>
            <a:rPr lang="bg-BG" i="0"/>
            <a:t>Стрес-мениджмънт техники – упражнения за релаксация и заместващи поведения.</a:t>
          </a:r>
          <a:endParaRPr lang="en-US"/>
        </a:p>
      </dgm:t>
    </dgm:pt>
    <dgm:pt modelId="{68A3379A-65F6-4D38-8522-F6EDCF270FCA}" type="parTrans" cxnId="{2722DC1B-CE39-4671-98E5-CBA9902EEA97}">
      <dgm:prSet/>
      <dgm:spPr/>
      <dgm:t>
        <a:bodyPr/>
        <a:lstStyle/>
        <a:p>
          <a:endParaRPr lang="en-US"/>
        </a:p>
      </dgm:t>
    </dgm:pt>
    <dgm:pt modelId="{367083C6-125E-4904-9325-51A3258149ED}" type="sibTrans" cxnId="{2722DC1B-CE39-4671-98E5-CBA9902EEA97}">
      <dgm:prSet/>
      <dgm:spPr/>
      <dgm:t>
        <a:bodyPr/>
        <a:lstStyle/>
        <a:p>
          <a:endParaRPr lang="en-US"/>
        </a:p>
      </dgm:t>
    </dgm:pt>
    <dgm:pt modelId="{DB86D732-89CF-0544-B4C0-B76151326D52}" type="pres">
      <dgm:prSet presAssocID="{51AEB80A-FABC-4F1C-A37C-896F17D5833F}" presName="linear" presStyleCnt="0">
        <dgm:presLayoutVars>
          <dgm:animLvl val="lvl"/>
          <dgm:resizeHandles val="exact"/>
        </dgm:presLayoutVars>
      </dgm:prSet>
      <dgm:spPr/>
    </dgm:pt>
    <dgm:pt modelId="{CFB71D68-FCE4-814B-B332-005DCB512445}" type="pres">
      <dgm:prSet presAssocID="{71C0C926-1F8F-4728-A0C5-5F07B4E7AE4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BDA38E2-D05E-9546-BD28-7307975E2F0A}" type="pres">
      <dgm:prSet presAssocID="{71C0C926-1F8F-4728-A0C5-5F07B4E7AE49}" presName="childText" presStyleLbl="revTx" presStyleIdx="0" presStyleCnt="2">
        <dgm:presLayoutVars>
          <dgm:bulletEnabled val="1"/>
        </dgm:presLayoutVars>
      </dgm:prSet>
      <dgm:spPr/>
    </dgm:pt>
    <dgm:pt modelId="{CF95835A-33DB-324D-91BF-9D5FF6B63A3F}" type="pres">
      <dgm:prSet presAssocID="{C0FC5F05-2979-4889-BF03-0E06F3B33D0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CB12532-5951-DB4B-9C5E-1C9A2F8EA405}" type="pres">
      <dgm:prSet presAssocID="{C0FC5F05-2979-4889-BF03-0E06F3B33D0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ACC7305-50FE-9D4F-8FC7-C9C78E40BC14}" type="presOf" srcId="{51AEB80A-FABC-4F1C-A37C-896F17D5833F}" destId="{DB86D732-89CF-0544-B4C0-B76151326D52}" srcOrd="0" destOrd="0" presId="urn:microsoft.com/office/officeart/2005/8/layout/vList2"/>
    <dgm:cxn modelId="{0AF2D413-5321-44E8-95E8-09996DA507EC}" srcId="{71C0C926-1F8F-4728-A0C5-5F07B4E7AE49}" destId="{6A65AB38-1851-4567-94F2-2159F2E1BBC4}" srcOrd="1" destOrd="0" parTransId="{35135402-CD52-4789-8BCD-DC8813861EA0}" sibTransId="{FFC57FD6-CCC5-4D9C-82F6-E6C3AF94149F}"/>
    <dgm:cxn modelId="{2722DC1B-CE39-4671-98E5-CBA9902EEA97}" srcId="{C0FC5F05-2979-4889-BF03-0E06F3B33D03}" destId="{932232F6-0B67-4FBD-BE51-D8D8D0EF4A83}" srcOrd="2" destOrd="0" parTransId="{68A3379A-65F6-4D38-8522-F6EDCF270FCA}" sibTransId="{367083C6-125E-4904-9325-51A3258149ED}"/>
    <dgm:cxn modelId="{56B7032F-380B-4EBA-9006-60ED98546D3A}" srcId="{C0FC5F05-2979-4889-BF03-0E06F3B33D03}" destId="{9FE19FCA-BA52-4A59-AE4C-3A1B7A43DB65}" srcOrd="0" destOrd="0" parTransId="{C1BEE8C7-27AF-41AB-9063-3B905D774B06}" sibTransId="{D431D276-DC64-429F-9096-4D5ECFDC69D1}"/>
    <dgm:cxn modelId="{3FE6AC46-02DA-014A-9B7D-137EC6495732}" type="presOf" srcId="{D07B9375-E62F-4E97-8B8C-291391D6D339}" destId="{FBDA38E2-D05E-9546-BD28-7307975E2F0A}" srcOrd="0" destOrd="0" presId="urn:microsoft.com/office/officeart/2005/8/layout/vList2"/>
    <dgm:cxn modelId="{7D19A949-11D2-504D-A6F6-4352807972C8}" type="presOf" srcId="{6A65AB38-1851-4567-94F2-2159F2E1BBC4}" destId="{FBDA38E2-D05E-9546-BD28-7307975E2F0A}" srcOrd="0" destOrd="1" presId="urn:microsoft.com/office/officeart/2005/8/layout/vList2"/>
    <dgm:cxn modelId="{20DC5D6B-B2A9-48DE-BBBF-0280116F36C2}" srcId="{C0FC5F05-2979-4889-BF03-0E06F3B33D03}" destId="{53CC9B34-E1CF-46E2-8F52-C135C83877FB}" srcOrd="1" destOrd="0" parTransId="{C778F6D0-3CC9-4C40-B3A0-645E45FBEF00}" sibTransId="{48598ED8-5A9E-4C61-97EA-2A39310CDBA8}"/>
    <dgm:cxn modelId="{6412CD78-D2F7-4A33-B0A0-040C8F0BF4B9}" srcId="{71C0C926-1F8F-4728-A0C5-5F07B4E7AE49}" destId="{D07B9375-E62F-4E97-8B8C-291391D6D339}" srcOrd="0" destOrd="0" parTransId="{26D095E4-5007-479D-A32F-3A4B4DA934FE}" sibTransId="{DEFB2BF1-DF38-4B3C-BAFF-AEC820E3D13B}"/>
    <dgm:cxn modelId="{BB94CA92-CD12-124C-929B-0F8733951F65}" type="presOf" srcId="{7713F351-BA98-44A1-A44C-1E72D2901E87}" destId="{FBDA38E2-D05E-9546-BD28-7307975E2F0A}" srcOrd="0" destOrd="2" presId="urn:microsoft.com/office/officeart/2005/8/layout/vList2"/>
    <dgm:cxn modelId="{8B53009F-DEDF-4952-85C1-2C728A030417}" srcId="{71C0C926-1F8F-4728-A0C5-5F07B4E7AE49}" destId="{7713F351-BA98-44A1-A44C-1E72D2901E87}" srcOrd="2" destOrd="0" parTransId="{1AA611A5-ADE0-439B-94AE-833D2FAE7D02}" sibTransId="{6DD1F998-5225-4E5E-8A4D-F93D29D15330}"/>
    <dgm:cxn modelId="{3F3B21A6-2D01-5D44-9C4F-132B89E0A46B}" type="presOf" srcId="{71C0C926-1F8F-4728-A0C5-5F07B4E7AE49}" destId="{CFB71D68-FCE4-814B-B332-005DCB512445}" srcOrd="0" destOrd="0" presId="urn:microsoft.com/office/officeart/2005/8/layout/vList2"/>
    <dgm:cxn modelId="{3F6C69A6-E409-B24B-88A6-E1E24A243E3E}" type="presOf" srcId="{C0FC5F05-2979-4889-BF03-0E06F3B33D03}" destId="{CF95835A-33DB-324D-91BF-9D5FF6B63A3F}" srcOrd="0" destOrd="0" presId="urn:microsoft.com/office/officeart/2005/8/layout/vList2"/>
    <dgm:cxn modelId="{F9E5DDAF-4F8D-5747-A13E-E3C40873A5A7}" type="presOf" srcId="{9FE19FCA-BA52-4A59-AE4C-3A1B7A43DB65}" destId="{DCB12532-5951-DB4B-9C5E-1C9A2F8EA405}" srcOrd="0" destOrd="0" presId="urn:microsoft.com/office/officeart/2005/8/layout/vList2"/>
    <dgm:cxn modelId="{D344B6CD-7102-6A4F-B4EC-687F563EF029}" type="presOf" srcId="{932232F6-0B67-4FBD-BE51-D8D8D0EF4A83}" destId="{DCB12532-5951-DB4B-9C5E-1C9A2F8EA405}" srcOrd="0" destOrd="2" presId="urn:microsoft.com/office/officeart/2005/8/layout/vList2"/>
    <dgm:cxn modelId="{56B873E0-8EB1-4989-9EEA-8C86141F1E19}" srcId="{51AEB80A-FABC-4F1C-A37C-896F17D5833F}" destId="{71C0C926-1F8F-4728-A0C5-5F07B4E7AE49}" srcOrd="0" destOrd="0" parTransId="{43DABB09-DAE8-4FF9-89E0-B9B65DD35805}" sibTransId="{E11EC2A3-66BC-48E5-A15B-BB6888F56ADD}"/>
    <dgm:cxn modelId="{900D5FE4-3801-514D-9E03-08A829A1A734}" type="presOf" srcId="{53CC9B34-E1CF-46E2-8F52-C135C83877FB}" destId="{DCB12532-5951-DB4B-9C5E-1C9A2F8EA405}" srcOrd="0" destOrd="1" presId="urn:microsoft.com/office/officeart/2005/8/layout/vList2"/>
    <dgm:cxn modelId="{327066FD-5B3D-46DA-AB89-D763F1D0079F}" srcId="{51AEB80A-FABC-4F1C-A37C-896F17D5833F}" destId="{C0FC5F05-2979-4889-BF03-0E06F3B33D03}" srcOrd="1" destOrd="0" parTransId="{743E0C54-CF9E-4B95-8748-1C0C50D9CDF7}" sibTransId="{85641A09-62C7-499B-B042-610C599CC1F3}"/>
    <dgm:cxn modelId="{64D68BB8-6034-134F-9174-78FF769D95D2}" type="presParOf" srcId="{DB86D732-89CF-0544-B4C0-B76151326D52}" destId="{CFB71D68-FCE4-814B-B332-005DCB512445}" srcOrd="0" destOrd="0" presId="urn:microsoft.com/office/officeart/2005/8/layout/vList2"/>
    <dgm:cxn modelId="{F86CF3E7-392F-234B-9D6A-C10F2A38CD92}" type="presParOf" srcId="{DB86D732-89CF-0544-B4C0-B76151326D52}" destId="{FBDA38E2-D05E-9546-BD28-7307975E2F0A}" srcOrd="1" destOrd="0" presId="urn:microsoft.com/office/officeart/2005/8/layout/vList2"/>
    <dgm:cxn modelId="{4AB65752-1D89-FF4E-8853-F4DB92CF0D60}" type="presParOf" srcId="{DB86D732-89CF-0544-B4C0-B76151326D52}" destId="{CF95835A-33DB-324D-91BF-9D5FF6B63A3F}" srcOrd="2" destOrd="0" presId="urn:microsoft.com/office/officeart/2005/8/layout/vList2"/>
    <dgm:cxn modelId="{6F383B08-51C2-D240-9638-55126BE764BA}" type="presParOf" srcId="{DB86D732-89CF-0544-B4C0-B76151326D52}" destId="{DCB12532-5951-DB4B-9C5E-1C9A2F8EA40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87384A8-F1C8-42BF-A0F8-6AE1A4A7A00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7D82D45-33EE-4E0F-9819-5528E700761C}">
      <dgm:prSet/>
      <dgm:spPr/>
      <dgm:t>
        <a:bodyPr/>
        <a:lstStyle/>
        <a:p>
          <a:r>
            <a:rPr lang="bg-BG" b="1" i="0"/>
            <a:t>Какво ги прави пристрастяващи?</a:t>
          </a:r>
          <a:endParaRPr lang="en-US"/>
        </a:p>
      </dgm:t>
    </dgm:pt>
    <dgm:pt modelId="{C0206208-E790-487D-8B3D-75983E1A0D73}" type="parTrans" cxnId="{1FE2A142-2FB1-4FD3-B1F2-7A3D71AAD4A6}">
      <dgm:prSet/>
      <dgm:spPr/>
      <dgm:t>
        <a:bodyPr/>
        <a:lstStyle/>
        <a:p>
          <a:endParaRPr lang="en-US"/>
        </a:p>
      </dgm:t>
    </dgm:pt>
    <dgm:pt modelId="{F43304DF-4761-4007-A0DB-9469098A2F59}" type="sibTrans" cxnId="{1FE2A142-2FB1-4FD3-B1F2-7A3D71AAD4A6}">
      <dgm:prSet/>
      <dgm:spPr/>
      <dgm:t>
        <a:bodyPr/>
        <a:lstStyle/>
        <a:p>
          <a:endParaRPr lang="en-US"/>
        </a:p>
      </dgm:t>
    </dgm:pt>
    <dgm:pt modelId="{9F75EDD1-E943-4130-ADB2-17F652755F3F}">
      <dgm:prSet/>
      <dgm:spPr/>
      <dgm:t>
        <a:bodyPr/>
        <a:lstStyle/>
        <a:p>
          <a:r>
            <a:rPr lang="bg-BG" b="0" i="0"/>
            <a:t>Алгоритми, нотификации и интерактивност стимулират постоянното ангажиране.</a:t>
          </a:r>
          <a:endParaRPr lang="en-US"/>
        </a:p>
      </dgm:t>
    </dgm:pt>
    <dgm:pt modelId="{7D25EE54-5528-4F66-A311-6EAE6CF90295}" type="parTrans" cxnId="{44D3311A-D22E-49BB-AE27-F427909B149D}">
      <dgm:prSet/>
      <dgm:spPr/>
      <dgm:t>
        <a:bodyPr/>
        <a:lstStyle/>
        <a:p>
          <a:endParaRPr lang="en-US"/>
        </a:p>
      </dgm:t>
    </dgm:pt>
    <dgm:pt modelId="{E55A5681-9733-4C36-B015-A0E8AD311721}" type="sibTrans" cxnId="{44D3311A-D22E-49BB-AE27-F427909B149D}">
      <dgm:prSet/>
      <dgm:spPr/>
      <dgm:t>
        <a:bodyPr/>
        <a:lstStyle/>
        <a:p>
          <a:endParaRPr lang="en-US"/>
        </a:p>
      </dgm:t>
    </dgm:pt>
    <dgm:pt modelId="{9B8BDBAD-264A-4382-9831-D61F5DA8F4E0}">
      <dgm:prSet/>
      <dgm:spPr/>
      <dgm:t>
        <a:bodyPr/>
        <a:lstStyle/>
        <a:p>
          <a:r>
            <a:rPr lang="bg-BG" b="0" i="0"/>
            <a:t>Платформите са проектирани да задържат вниманието, предлагайки незабавно удовлетворение.</a:t>
          </a:r>
          <a:endParaRPr lang="en-US"/>
        </a:p>
      </dgm:t>
    </dgm:pt>
    <dgm:pt modelId="{AA3C9253-3095-44DD-A537-F16415D29A13}" type="parTrans" cxnId="{69BA4C1B-86B7-4062-800B-0E883C60F8B0}">
      <dgm:prSet/>
      <dgm:spPr/>
      <dgm:t>
        <a:bodyPr/>
        <a:lstStyle/>
        <a:p>
          <a:endParaRPr lang="en-US"/>
        </a:p>
      </dgm:t>
    </dgm:pt>
    <dgm:pt modelId="{D3E591D2-20B4-43FA-A2A2-45842571179C}" type="sibTrans" cxnId="{69BA4C1B-86B7-4062-800B-0E883C60F8B0}">
      <dgm:prSet/>
      <dgm:spPr/>
      <dgm:t>
        <a:bodyPr/>
        <a:lstStyle/>
        <a:p>
          <a:endParaRPr lang="en-US"/>
        </a:p>
      </dgm:t>
    </dgm:pt>
    <dgm:pt modelId="{027D1219-5E7E-4478-B923-311602DE88CE}">
      <dgm:prSet/>
      <dgm:spPr/>
      <dgm:t>
        <a:bodyPr/>
        <a:lstStyle/>
        <a:p>
          <a:r>
            <a:rPr lang="bg-BG" b="0" i="0"/>
            <a:t>Честото използване води до допаминови скокове, подобно на химичните зависимости.</a:t>
          </a:r>
          <a:br>
            <a:rPr lang="bg-BG" b="0" i="0"/>
          </a:br>
          <a:endParaRPr lang="en-US"/>
        </a:p>
      </dgm:t>
    </dgm:pt>
    <dgm:pt modelId="{CDAE188B-A889-4B7C-BB6C-A0F725644B57}" type="parTrans" cxnId="{1055E061-297D-4E26-9FE3-9B0312B3EAB7}">
      <dgm:prSet/>
      <dgm:spPr/>
      <dgm:t>
        <a:bodyPr/>
        <a:lstStyle/>
        <a:p>
          <a:endParaRPr lang="en-US"/>
        </a:p>
      </dgm:t>
    </dgm:pt>
    <dgm:pt modelId="{B3CF76FD-9F15-41B8-AEA2-B62C1B37DC06}" type="sibTrans" cxnId="{1055E061-297D-4E26-9FE3-9B0312B3EAB7}">
      <dgm:prSet/>
      <dgm:spPr/>
      <dgm:t>
        <a:bodyPr/>
        <a:lstStyle/>
        <a:p>
          <a:endParaRPr lang="en-US"/>
        </a:p>
      </dgm:t>
    </dgm:pt>
    <dgm:pt modelId="{8C225D38-A30E-4200-9346-892C3EE5E7C3}">
      <dgm:prSet/>
      <dgm:spPr/>
      <dgm:t>
        <a:bodyPr/>
        <a:lstStyle/>
        <a:p>
          <a:r>
            <a:rPr lang="bg-BG" b="1" i="0"/>
            <a:t>Как може да се влияе?</a:t>
          </a:r>
          <a:endParaRPr lang="en-US"/>
        </a:p>
      </dgm:t>
    </dgm:pt>
    <dgm:pt modelId="{7D236FEB-4B05-42E7-B9F7-DF96340F6A6F}" type="parTrans" cxnId="{8DC75317-C333-4EE7-BF2F-CEBFA0646C61}">
      <dgm:prSet/>
      <dgm:spPr/>
      <dgm:t>
        <a:bodyPr/>
        <a:lstStyle/>
        <a:p>
          <a:endParaRPr lang="en-US"/>
        </a:p>
      </dgm:t>
    </dgm:pt>
    <dgm:pt modelId="{273D84FA-08FD-4A18-977F-D5961067517A}" type="sibTrans" cxnId="{8DC75317-C333-4EE7-BF2F-CEBFA0646C61}">
      <dgm:prSet/>
      <dgm:spPr/>
      <dgm:t>
        <a:bodyPr/>
        <a:lstStyle/>
        <a:p>
          <a:endParaRPr lang="en-US"/>
        </a:p>
      </dgm:t>
    </dgm:pt>
    <dgm:pt modelId="{F9C1A87A-80B9-4275-AD7A-375A7FCD5C9D}">
      <dgm:prSet/>
      <dgm:spPr/>
      <dgm:t>
        <a:bodyPr/>
        <a:lstStyle/>
        <a:p>
          <a:r>
            <a:rPr lang="bg-BG" b="1" i="0"/>
            <a:t>Саморегулация и дигитална хигиена </a:t>
          </a:r>
          <a:r>
            <a:rPr lang="bg-BG" b="0" i="0"/>
            <a:t>– изграждане на осъзнато използване на технологиите.</a:t>
          </a:r>
          <a:endParaRPr lang="en-US"/>
        </a:p>
      </dgm:t>
    </dgm:pt>
    <dgm:pt modelId="{B327C2CB-9536-4078-99D8-E4DEDD2DD775}" type="parTrans" cxnId="{EA432F56-1334-490F-9B2A-C9A7FF117045}">
      <dgm:prSet/>
      <dgm:spPr/>
      <dgm:t>
        <a:bodyPr/>
        <a:lstStyle/>
        <a:p>
          <a:endParaRPr lang="en-US"/>
        </a:p>
      </dgm:t>
    </dgm:pt>
    <dgm:pt modelId="{98DB8F85-1F2F-4F7D-8633-FA5443D2D0E4}" type="sibTrans" cxnId="{EA432F56-1334-490F-9B2A-C9A7FF117045}">
      <dgm:prSet/>
      <dgm:spPr/>
      <dgm:t>
        <a:bodyPr/>
        <a:lstStyle/>
        <a:p>
          <a:endParaRPr lang="en-US"/>
        </a:p>
      </dgm:t>
    </dgm:pt>
    <dgm:pt modelId="{1CFFD736-8D1F-4B53-8F5C-11D33D87AAA4}">
      <dgm:prSet/>
      <dgm:spPr/>
      <dgm:t>
        <a:bodyPr/>
        <a:lstStyle/>
        <a:p>
          <a:r>
            <a:rPr lang="bg-BG" b="1" i="0"/>
            <a:t>Критично мислене </a:t>
          </a:r>
          <a:r>
            <a:rPr lang="bg-BG" b="0" i="0"/>
            <a:t>– разпознаване на механизми за привличане на внимание.</a:t>
          </a:r>
          <a:endParaRPr lang="en-US"/>
        </a:p>
      </dgm:t>
    </dgm:pt>
    <dgm:pt modelId="{35D7B1FF-1A9F-485C-8A64-53D248F5B5F4}" type="parTrans" cxnId="{67ABA623-CB07-4A48-8276-6FBD21127E8F}">
      <dgm:prSet/>
      <dgm:spPr/>
      <dgm:t>
        <a:bodyPr/>
        <a:lstStyle/>
        <a:p>
          <a:endParaRPr lang="en-US"/>
        </a:p>
      </dgm:t>
    </dgm:pt>
    <dgm:pt modelId="{1BD533EB-1EBD-4816-AFF3-E9E242C07D1E}" type="sibTrans" cxnId="{67ABA623-CB07-4A48-8276-6FBD21127E8F}">
      <dgm:prSet/>
      <dgm:spPr/>
      <dgm:t>
        <a:bodyPr/>
        <a:lstStyle/>
        <a:p>
          <a:endParaRPr lang="en-US"/>
        </a:p>
      </dgm:t>
    </dgm:pt>
    <dgm:pt modelId="{8F15933D-EB46-42E3-BC65-02B962208995}">
      <dgm:prSet/>
      <dgm:spPr/>
      <dgm:t>
        <a:bodyPr/>
        <a:lstStyle/>
        <a:p>
          <a:r>
            <a:rPr lang="bg-BG" b="1" i="0"/>
            <a:t>Алтернативни занимания </a:t>
          </a:r>
          <a:r>
            <a:rPr lang="bg-BG" b="0" i="0"/>
            <a:t>– насърчаване на спорт, хобита и социални контакти.</a:t>
          </a:r>
          <a:endParaRPr lang="en-US"/>
        </a:p>
      </dgm:t>
    </dgm:pt>
    <dgm:pt modelId="{51DC9251-A625-4B1E-987E-638D36CF1862}" type="parTrans" cxnId="{D64FB08E-A314-4EE4-911C-CF91124E1F0E}">
      <dgm:prSet/>
      <dgm:spPr/>
      <dgm:t>
        <a:bodyPr/>
        <a:lstStyle/>
        <a:p>
          <a:endParaRPr lang="en-US"/>
        </a:p>
      </dgm:t>
    </dgm:pt>
    <dgm:pt modelId="{7DE6C9B1-B61D-4372-B530-561C16F9618F}" type="sibTrans" cxnId="{D64FB08E-A314-4EE4-911C-CF91124E1F0E}">
      <dgm:prSet/>
      <dgm:spPr/>
      <dgm:t>
        <a:bodyPr/>
        <a:lstStyle/>
        <a:p>
          <a:endParaRPr lang="en-US"/>
        </a:p>
      </dgm:t>
    </dgm:pt>
    <dgm:pt modelId="{23EF8848-2FA2-4B40-991D-763547688D94}" type="pres">
      <dgm:prSet presAssocID="{887384A8-F1C8-42BF-A0F8-6AE1A4A7A00F}" presName="linear" presStyleCnt="0">
        <dgm:presLayoutVars>
          <dgm:animLvl val="lvl"/>
          <dgm:resizeHandles val="exact"/>
        </dgm:presLayoutVars>
      </dgm:prSet>
      <dgm:spPr/>
    </dgm:pt>
    <dgm:pt modelId="{BECFB69D-BD56-FA4E-A5D2-3537D029E3FE}" type="pres">
      <dgm:prSet presAssocID="{C7D82D45-33EE-4E0F-9819-5528E700761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2B47A5E-FE7F-EE45-A40D-DBF01A92EE84}" type="pres">
      <dgm:prSet presAssocID="{C7D82D45-33EE-4E0F-9819-5528E700761C}" presName="childText" presStyleLbl="revTx" presStyleIdx="0" presStyleCnt="2">
        <dgm:presLayoutVars>
          <dgm:bulletEnabled val="1"/>
        </dgm:presLayoutVars>
      </dgm:prSet>
      <dgm:spPr/>
    </dgm:pt>
    <dgm:pt modelId="{FD356F3D-75E5-7949-A598-11BC6D5D71B0}" type="pres">
      <dgm:prSet presAssocID="{8C225D38-A30E-4200-9346-892C3EE5E7C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07E77E2-9EE8-D94A-A69F-C3EB43BA3D88}" type="pres">
      <dgm:prSet presAssocID="{8C225D38-A30E-4200-9346-892C3EE5E7C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888CF0A-7EFB-0240-AC63-4D6BA0FA4C59}" type="presOf" srcId="{9B8BDBAD-264A-4382-9831-D61F5DA8F4E0}" destId="{02B47A5E-FE7F-EE45-A40D-DBF01A92EE84}" srcOrd="0" destOrd="1" presId="urn:microsoft.com/office/officeart/2005/8/layout/vList2"/>
    <dgm:cxn modelId="{D621AF11-AC72-CB47-909D-5757A2323B19}" type="presOf" srcId="{C7D82D45-33EE-4E0F-9819-5528E700761C}" destId="{BECFB69D-BD56-FA4E-A5D2-3537D029E3FE}" srcOrd="0" destOrd="0" presId="urn:microsoft.com/office/officeart/2005/8/layout/vList2"/>
    <dgm:cxn modelId="{A40D8612-4A1D-F048-8F86-7BAE1E07BB65}" type="presOf" srcId="{1CFFD736-8D1F-4B53-8F5C-11D33D87AAA4}" destId="{A07E77E2-9EE8-D94A-A69F-C3EB43BA3D88}" srcOrd="0" destOrd="1" presId="urn:microsoft.com/office/officeart/2005/8/layout/vList2"/>
    <dgm:cxn modelId="{8DC75317-C333-4EE7-BF2F-CEBFA0646C61}" srcId="{887384A8-F1C8-42BF-A0F8-6AE1A4A7A00F}" destId="{8C225D38-A30E-4200-9346-892C3EE5E7C3}" srcOrd="1" destOrd="0" parTransId="{7D236FEB-4B05-42E7-B9F7-DF96340F6A6F}" sibTransId="{273D84FA-08FD-4A18-977F-D5961067517A}"/>
    <dgm:cxn modelId="{44D3311A-D22E-49BB-AE27-F427909B149D}" srcId="{C7D82D45-33EE-4E0F-9819-5528E700761C}" destId="{9F75EDD1-E943-4130-ADB2-17F652755F3F}" srcOrd="0" destOrd="0" parTransId="{7D25EE54-5528-4F66-A311-6EAE6CF90295}" sibTransId="{E55A5681-9733-4C36-B015-A0E8AD311721}"/>
    <dgm:cxn modelId="{69BA4C1B-86B7-4062-800B-0E883C60F8B0}" srcId="{C7D82D45-33EE-4E0F-9819-5528E700761C}" destId="{9B8BDBAD-264A-4382-9831-D61F5DA8F4E0}" srcOrd="1" destOrd="0" parTransId="{AA3C9253-3095-44DD-A537-F16415D29A13}" sibTransId="{D3E591D2-20B4-43FA-A2A2-45842571179C}"/>
    <dgm:cxn modelId="{67ABA623-CB07-4A48-8276-6FBD21127E8F}" srcId="{8C225D38-A30E-4200-9346-892C3EE5E7C3}" destId="{1CFFD736-8D1F-4B53-8F5C-11D33D87AAA4}" srcOrd="1" destOrd="0" parTransId="{35D7B1FF-1A9F-485C-8A64-53D248F5B5F4}" sibTransId="{1BD533EB-1EBD-4816-AFF3-E9E242C07D1E}"/>
    <dgm:cxn modelId="{EC904B3C-3B52-6849-AE1C-5C845A16E048}" type="presOf" srcId="{027D1219-5E7E-4478-B923-311602DE88CE}" destId="{02B47A5E-FE7F-EE45-A40D-DBF01A92EE84}" srcOrd="0" destOrd="2" presId="urn:microsoft.com/office/officeart/2005/8/layout/vList2"/>
    <dgm:cxn modelId="{1FE2A142-2FB1-4FD3-B1F2-7A3D71AAD4A6}" srcId="{887384A8-F1C8-42BF-A0F8-6AE1A4A7A00F}" destId="{C7D82D45-33EE-4E0F-9819-5528E700761C}" srcOrd="0" destOrd="0" parTransId="{C0206208-E790-487D-8B3D-75983E1A0D73}" sibTransId="{F43304DF-4761-4007-A0DB-9469098A2F59}"/>
    <dgm:cxn modelId="{EA432F56-1334-490F-9B2A-C9A7FF117045}" srcId="{8C225D38-A30E-4200-9346-892C3EE5E7C3}" destId="{F9C1A87A-80B9-4275-AD7A-375A7FCD5C9D}" srcOrd="0" destOrd="0" parTransId="{B327C2CB-9536-4078-99D8-E4DEDD2DD775}" sibTransId="{98DB8F85-1F2F-4F7D-8633-FA5443D2D0E4}"/>
    <dgm:cxn modelId="{1055E061-297D-4E26-9FE3-9B0312B3EAB7}" srcId="{C7D82D45-33EE-4E0F-9819-5528E700761C}" destId="{027D1219-5E7E-4478-B923-311602DE88CE}" srcOrd="2" destOrd="0" parTransId="{CDAE188B-A889-4B7C-BB6C-A0F725644B57}" sibTransId="{B3CF76FD-9F15-41B8-AEA2-B62C1B37DC06}"/>
    <dgm:cxn modelId="{45C37663-837C-E844-9C91-3277C1B82026}" type="presOf" srcId="{887384A8-F1C8-42BF-A0F8-6AE1A4A7A00F}" destId="{23EF8848-2FA2-4B40-991D-763547688D94}" srcOrd="0" destOrd="0" presId="urn:microsoft.com/office/officeart/2005/8/layout/vList2"/>
    <dgm:cxn modelId="{B0C99C6A-4136-6543-AAD7-E81FFC463B00}" type="presOf" srcId="{8F15933D-EB46-42E3-BC65-02B962208995}" destId="{A07E77E2-9EE8-D94A-A69F-C3EB43BA3D88}" srcOrd="0" destOrd="2" presId="urn:microsoft.com/office/officeart/2005/8/layout/vList2"/>
    <dgm:cxn modelId="{D64FB08E-A314-4EE4-911C-CF91124E1F0E}" srcId="{8C225D38-A30E-4200-9346-892C3EE5E7C3}" destId="{8F15933D-EB46-42E3-BC65-02B962208995}" srcOrd="2" destOrd="0" parTransId="{51DC9251-A625-4B1E-987E-638D36CF1862}" sibTransId="{7DE6C9B1-B61D-4372-B530-561C16F9618F}"/>
    <dgm:cxn modelId="{1B7B38B4-9714-DD44-8ECD-5C2F8291039B}" type="presOf" srcId="{9F75EDD1-E943-4130-ADB2-17F652755F3F}" destId="{02B47A5E-FE7F-EE45-A40D-DBF01A92EE84}" srcOrd="0" destOrd="0" presId="urn:microsoft.com/office/officeart/2005/8/layout/vList2"/>
    <dgm:cxn modelId="{58D70FCE-1F00-F64E-9975-D921755C61E7}" type="presOf" srcId="{F9C1A87A-80B9-4275-AD7A-375A7FCD5C9D}" destId="{A07E77E2-9EE8-D94A-A69F-C3EB43BA3D88}" srcOrd="0" destOrd="0" presId="urn:microsoft.com/office/officeart/2005/8/layout/vList2"/>
    <dgm:cxn modelId="{22CF58F8-6A87-974A-89A0-108388F5A499}" type="presOf" srcId="{8C225D38-A30E-4200-9346-892C3EE5E7C3}" destId="{FD356F3D-75E5-7949-A598-11BC6D5D71B0}" srcOrd="0" destOrd="0" presId="urn:microsoft.com/office/officeart/2005/8/layout/vList2"/>
    <dgm:cxn modelId="{3CC66C98-6788-9E4A-A946-C00AAA3E0C2D}" type="presParOf" srcId="{23EF8848-2FA2-4B40-991D-763547688D94}" destId="{BECFB69D-BD56-FA4E-A5D2-3537D029E3FE}" srcOrd="0" destOrd="0" presId="urn:microsoft.com/office/officeart/2005/8/layout/vList2"/>
    <dgm:cxn modelId="{EE71761E-4B22-FC4A-A2E2-FDE23E69F2F2}" type="presParOf" srcId="{23EF8848-2FA2-4B40-991D-763547688D94}" destId="{02B47A5E-FE7F-EE45-A40D-DBF01A92EE84}" srcOrd="1" destOrd="0" presId="urn:microsoft.com/office/officeart/2005/8/layout/vList2"/>
    <dgm:cxn modelId="{569E28C3-1604-BB44-8409-5A0B06218731}" type="presParOf" srcId="{23EF8848-2FA2-4B40-991D-763547688D94}" destId="{FD356F3D-75E5-7949-A598-11BC6D5D71B0}" srcOrd="2" destOrd="0" presId="urn:microsoft.com/office/officeart/2005/8/layout/vList2"/>
    <dgm:cxn modelId="{2E2AD9D6-F1E8-9940-9A59-42E169EF343A}" type="presParOf" srcId="{23EF8848-2FA2-4B40-991D-763547688D94}" destId="{A07E77E2-9EE8-D94A-A69F-C3EB43BA3D8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92BA1CB-2010-47D7-B3BC-4F817C5B193F}" type="doc">
      <dgm:prSet loTypeId="urn:microsoft.com/office/officeart/2005/8/layout/h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D802BD-C351-480B-8559-8A9692758887}">
      <dgm:prSet/>
      <dgm:spPr/>
      <dgm:t>
        <a:bodyPr/>
        <a:lstStyle/>
        <a:p>
          <a:r>
            <a:rPr lang="bg-BG" b="1" dirty="0"/>
            <a:t>Образование и дигитална грамотност</a:t>
          </a:r>
          <a:endParaRPr lang="en-US" dirty="0"/>
        </a:p>
      </dgm:t>
    </dgm:pt>
    <dgm:pt modelId="{A483BA9A-FD90-4084-A68A-9986DCDB449E}" type="parTrans" cxnId="{3BB87059-6051-4ABB-B799-3810825A2D7F}">
      <dgm:prSet/>
      <dgm:spPr/>
      <dgm:t>
        <a:bodyPr/>
        <a:lstStyle/>
        <a:p>
          <a:endParaRPr lang="en-US"/>
        </a:p>
      </dgm:t>
    </dgm:pt>
    <dgm:pt modelId="{F485C343-8C13-4FE8-828C-EA74A2BEA469}" type="sibTrans" cxnId="{3BB87059-6051-4ABB-B799-3810825A2D7F}">
      <dgm:prSet/>
      <dgm:spPr/>
      <dgm:t>
        <a:bodyPr/>
        <a:lstStyle/>
        <a:p>
          <a:endParaRPr lang="en-US"/>
        </a:p>
      </dgm:t>
    </dgm:pt>
    <dgm:pt modelId="{36038EC9-6CFC-4B56-ACFF-4AAE42F8A094}">
      <dgm:prSet/>
      <dgm:spPr/>
      <dgm:t>
        <a:bodyPr/>
        <a:lstStyle/>
        <a:p>
          <a:r>
            <a:rPr lang="bg-BG" i="0"/>
            <a:t>Разпознаване на манипулативните техники на социалните мрежи.</a:t>
          </a:r>
          <a:endParaRPr lang="en-US"/>
        </a:p>
      </dgm:t>
    </dgm:pt>
    <dgm:pt modelId="{8E13145D-4412-4F00-AB64-8F5E401EC6C9}" type="parTrans" cxnId="{E7F31152-8D49-4AFA-B29A-354DFE42CAA6}">
      <dgm:prSet/>
      <dgm:spPr/>
      <dgm:t>
        <a:bodyPr/>
        <a:lstStyle/>
        <a:p>
          <a:endParaRPr lang="en-US"/>
        </a:p>
      </dgm:t>
    </dgm:pt>
    <dgm:pt modelId="{36E6C3E1-C088-411A-90DA-8C06368B97E2}" type="sibTrans" cxnId="{E7F31152-8D49-4AFA-B29A-354DFE42CAA6}">
      <dgm:prSet/>
      <dgm:spPr/>
      <dgm:t>
        <a:bodyPr/>
        <a:lstStyle/>
        <a:p>
          <a:endParaRPr lang="en-US"/>
        </a:p>
      </dgm:t>
    </dgm:pt>
    <dgm:pt modelId="{74C30225-967F-44B4-A9C0-95CF7FCE1C33}">
      <dgm:prSet/>
      <dgm:spPr/>
      <dgm:t>
        <a:bodyPr/>
        <a:lstStyle/>
        <a:p>
          <a:r>
            <a:rPr lang="bg-BG" i="0" dirty="0"/>
            <a:t>Обучение за самоконтрол и балансирано използване.</a:t>
          </a:r>
          <a:endParaRPr lang="en-US" dirty="0"/>
        </a:p>
      </dgm:t>
    </dgm:pt>
    <dgm:pt modelId="{810CB3BE-26C8-44CD-B3FF-900B257D8767}" type="parTrans" cxnId="{8EA2A15D-C623-4738-932D-EE00B53A7E3D}">
      <dgm:prSet/>
      <dgm:spPr/>
      <dgm:t>
        <a:bodyPr/>
        <a:lstStyle/>
        <a:p>
          <a:endParaRPr lang="en-US"/>
        </a:p>
      </dgm:t>
    </dgm:pt>
    <dgm:pt modelId="{22C387D9-6E23-4AD9-9989-5DA72368D262}" type="sibTrans" cxnId="{8EA2A15D-C623-4738-932D-EE00B53A7E3D}">
      <dgm:prSet/>
      <dgm:spPr/>
      <dgm:t>
        <a:bodyPr/>
        <a:lstStyle/>
        <a:p>
          <a:endParaRPr lang="en-US"/>
        </a:p>
      </dgm:t>
    </dgm:pt>
    <dgm:pt modelId="{2E83F31B-781B-4B50-BB1E-D04371C99CC8}">
      <dgm:prSet/>
      <dgm:spPr/>
      <dgm:t>
        <a:bodyPr/>
        <a:lstStyle/>
        <a:p>
          <a:r>
            <a:rPr lang="bg-BG" b="1" dirty="0"/>
            <a:t>Установяване на правила за екранно време</a:t>
          </a:r>
          <a:endParaRPr lang="en-US" dirty="0"/>
        </a:p>
      </dgm:t>
    </dgm:pt>
    <dgm:pt modelId="{E677B2FF-1668-450A-B397-4F30F7EE05B8}" type="parTrans" cxnId="{818B287E-D62E-4873-86D3-9A24093CE124}">
      <dgm:prSet/>
      <dgm:spPr/>
      <dgm:t>
        <a:bodyPr/>
        <a:lstStyle/>
        <a:p>
          <a:endParaRPr lang="en-US"/>
        </a:p>
      </dgm:t>
    </dgm:pt>
    <dgm:pt modelId="{36D93305-69D2-434C-896C-6B85F0EE8595}" type="sibTrans" cxnId="{818B287E-D62E-4873-86D3-9A24093CE124}">
      <dgm:prSet/>
      <dgm:spPr/>
      <dgm:t>
        <a:bodyPr/>
        <a:lstStyle/>
        <a:p>
          <a:endParaRPr lang="en-US"/>
        </a:p>
      </dgm:t>
    </dgm:pt>
    <dgm:pt modelId="{65D03478-7A00-4BC0-8792-1C5C92FD6295}">
      <dgm:prSet/>
      <dgm:spPr/>
      <dgm:t>
        <a:bodyPr/>
        <a:lstStyle/>
        <a:p>
          <a:r>
            <a:rPr lang="bg-BG" i="0" dirty="0"/>
            <a:t>Ограничаване на времето за използване на социални мрежи.</a:t>
          </a:r>
          <a:endParaRPr lang="en-US" dirty="0"/>
        </a:p>
      </dgm:t>
    </dgm:pt>
    <dgm:pt modelId="{CC14268B-332C-4FF4-8A0E-B96C7A88CB55}" type="parTrans" cxnId="{DC07DA98-7EA9-4B08-8E1B-0D5AAAF1FF2F}">
      <dgm:prSet/>
      <dgm:spPr/>
      <dgm:t>
        <a:bodyPr/>
        <a:lstStyle/>
        <a:p>
          <a:endParaRPr lang="en-US"/>
        </a:p>
      </dgm:t>
    </dgm:pt>
    <dgm:pt modelId="{E77E65B0-5574-46E5-A6DF-CFAB2F74471B}" type="sibTrans" cxnId="{DC07DA98-7EA9-4B08-8E1B-0D5AAAF1FF2F}">
      <dgm:prSet/>
      <dgm:spPr/>
      <dgm:t>
        <a:bodyPr/>
        <a:lstStyle/>
        <a:p>
          <a:endParaRPr lang="en-US"/>
        </a:p>
      </dgm:t>
    </dgm:pt>
    <dgm:pt modelId="{78C2A2D4-5DE5-4481-B6F9-EDED5847190F}">
      <dgm:prSet/>
      <dgm:spPr/>
      <dgm:t>
        <a:bodyPr/>
        <a:lstStyle/>
        <a:p>
          <a:r>
            <a:rPr lang="bg-BG" i="0" dirty="0"/>
            <a:t>Насърчаване на “дигитални </a:t>
          </a:r>
          <a:r>
            <a:rPr lang="bg-BG" i="0" dirty="0" err="1"/>
            <a:t>детокс</a:t>
          </a:r>
          <a:r>
            <a:rPr lang="bg-BG" i="0" dirty="0"/>
            <a:t>” дни.</a:t>
          </a:r>
          <a:endParaRPr lang="en-US" dirty="0"/>
        </a:p>
      </dgm:t>
    </dgm:pt>
    <dgm:pt modelId="{47906101-480C-4984-AD4B-54325E610BF9}" type="parTrans" cxnId="{8B7E2791-0C58-40C5-BACD-3FD5A4BA48A5}">
      <dgm:prSet/>
      <dgm:spPr/>
      <dgm:t>
        <a:bodyPr/>
        <a:lstStyle/>
        <a:p>
          <a:endParaRPr lang="en-US"/>
        </a:p>
      </dgm:t>
    </dgm:pt>
    <dgm:pt modelId="{76B824A2-C91E-46A6-B3CD-308623F5412F}" type="sibTrans" cxnId="{8B7E2791-0C58-40C5-BACD-3FD5A4BA48A5}">
      <dgm:prSet/>
      <dgm:spPr/>
      <dgm:t>
        <a:bodyPr/>
        <a:lstStyle/>
        <a:p>
          <a:endParaRPr lang="en-US"/>
        </a:p>
      </dgm:t>
    </dgm:pt>
    <dgm:pt modelId="{DEC0E029-439F-BE48-817B-7380B1768529}" type="pres">
      <dgm:prSet presAssocID="{292BA1CB-2010-47D7-B3BC-4F817C5B193F}" presName="Name0" presStyleCnt="0">
        <dgm:presLayoutVars>
          <dgm:dir/>
          <dgm:animLvl val="lvl"/>
          <dgm:resizeHandles val="exact"/>
        </dgm:presLayoutVars>
      </dgm:prSet>
      <dgm:spPr/>
    </dgm:pt>
    <dgm:pt modelId="{95019236-0E74-3442-8684-166677FF34F1}" type="pres">
      <dgm:prSet presAssocID="{C2D802BD-C351-480B-8559-8A9692758887}" presName="composite" presStyleCnt="0"/>
      <dgm:spPr/>
    </dgm:pt>
    <dgm:pt modelId="{F572E1DE-6974-A045-AC04-7C5287FE677D}" type="pres">
      <dgm:prSet presAssocID="{C2D802BD-C351-480B-8559-8A969275888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9536E8F-E211-D843-91F9-ED01C4F901A9}" type="pres">
      <dgm:prSet presAssocID="{C2D802BD-C351-480B-8559-8A9692758887}" presName="desTx" presStyleLbl="alignAccFollowNode1" presStyleIdx="0" presStyleCnt="2">
        <dgm:presLayoutVars>
          <dgm:bulletEnabled val="1"/>
        </dgm:presLayoutVars>
      </dgm:prSet>
      <dgm:spPr/>
    </dgm:pt>
    <dgm:pt modelId="{2F5C739E-9FBD-0E4F-8067-71E6FFCDBA75}" type="pres">
      <dgm:prSet presAssocID="{F485C343-8C13-4FE8-828C-EA74A2BEA469}" presName="space" presStyleCnt="0"/>
      <dgm:spPr/>
    </dgm:pt>
    <dgm:pt modelId="{F487B201-5E5D-E348-BB5B-A3A70B306C8B}" type="pres">
      <dgm:prSet presAssocID="{2E83F31B-781B-4B50-BB1E-D04371C99CC8}" presName="composite" presStyleCnt="0"/>
      <dgm:spPr/>
    </dgm:pt>
    <dgm:pt modelId="{AF40D642-FD1C-1644-B20D-5F22777C1262}" type="pres">
      <dgm:prSet presAssocID="{2E83F31B-781B-4B50-BB1E-D04371C99CC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4559528-CFD1-D446-BC07-7B25BF8099FB}" type="pres">
      <dgm:prSet presAssocID="{2E83F31B-781B-4B50-BB1E-D04371C99CC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E7E9D09-06D0-E64C-B6E1-F620FC1DB948}" type="presOf" srcId="{2E83F31B-781B-4B50-BB1E-D04371C99CC8}" destId="{AF40D642-FD1C-1644-B20D-5F22777C1262}" srcOrd="0" destOrd="0" presId="urn:microsoft.com/office/officeart/2005/8/layout/hList1"/>
    <dgm:cxn modelId="{9C67833B-36BF-1C4A-9F7D-2A0185202524}" type="presOf" srcId="{292BA1CB-2010-47D7-B3BC-4F817C5B193F}" destId="{DEC0E029-439F-BE48-817B-7380B1768529}" srcOrd="0" destOrd="0" presId="urn:microsoft.com/office/officeart/2005/8/layout/hList1"/>
    <dgm:cxn modelId="{E7F31152-8D49-4AFA-B29A-354DFE42CAA6}" srcId="{C2D802BD-C351-480B-8559-8A9692758887}" destId="{36038EC9-6CFC-4B56-ACFF-4AAE42F8A094}" srcOrd="0" destOrd="0" parTransId="{8E13145D-4412-4F00-AB64-8F5E401EC6C9}" sibTransId="{36E6C3E1-C088-411A-90DA-8C06368B97E2}"/>
    <dgm:cxn modelId="{3BB87059-6051-4ABB-B799-3810825A2D7F}" srcId="{292BA1CB-2010-47D7-B3BC-4F817C5B193F}" destId="{C2D802BD-C351-480B-8559-8A9692758887}" srcOrd="0" destOrd="0" parTransId="{A483BA9A-FD90-4084-A68A-9986DCDB449E}" sibTransId="{F485C343-8C13-4FE8-828C-EA74A2BEA469}"/>
    <dgm:cxn modelId="{8EA2A15D-C623-4738-932D-EE00B53A7E3D}" srcId="{C2D802BD-C351-480B-8559-8A9692758887}" destId="{74C30225-967F-44B4-A9C0-95CF7FCE1C33}" srcOrd="1" destOrd="0" parTransId="{810CB3BE-26C8-44CD-B3FF-900B257D8767}" sibTransId="{22C387D9-6E23-4AD9-9989-5DA72368D262}"/>
    <dgm:cxn modelId="{DA3D0A6D-6DB3-7C4A-92D3-35A138B3AC79}" type="presOf" srcId="{36038EC9-6CFC-4B56-ACFF-4AAE42F8A094}" destId="{F9536E8F-E211-D843-91F9-ED01C4F901A9}" srcOrd="0" destOrd="0" presId="urn:microsoft.com/office/officeart/2005/8/layout/hList1"/>
    <dgm:cxn modelId="{818B287E-D62E-4873-86D3-9A24093CE124}" srcId="{292BA1CB-2010-47D7-B3BC-4F817C5B193F}" destId="{2E83F31B-781B-4B50-BB1E-D04371C99CC8}" srcOrd="1" destOrd="0" parTransId="{E677B2FF-1668-450A-B397-4F30F7EE05B8}" sibTransId="{36D93305-69D2-434C-896C-6B85F0EE8595}"/>
    <dgm:cxn modelId="{D2371883-4A32-A849-A278-6966ECE4E910}" type="presOf" srcId="{65D03478-7A00-4BC0-8792-1C5C92FD6295}" destId="{84559528-CFD1-D446-BC07-7B25BF8099FB}" srcOrd="0" destOrd="0" presId="urn:microsoft.com/office/officeart/2005/8/layout/hList1"/>
    <dgm:cxn modelId="{8B7E2791-0C58-40C5-BACD-3FD5A4BA48A5}" srcId="{2E83F31B-781B-4B50-BB1E-D04371C99CC8}" destId="{78C2A2D4-5DE5-4481-B6F9-EDED5847190F}" srcOrd="1" destOrd="0" parTransId="{47906101-480C-4984-AD4B-54325E610BF9}" sibTransId="{76B824A2-C91E-46A6-B3CD-308623F5412F}"/>
    <dgm:cxn modelId="{DC07DA98-7EA9-4B08-8E1B-0D5AAAF1FF2F}" srcId="{2E83F31B-781B-4B50-BB1E-D04371C99CC8}" destId="{65D03478-7A00-4BC0-8792-1C5C92FD6295}" srcOrd="0" destOrd="0" parTransId="{CC14268B-332C-4FF4-8A0E-B96C7A88CB55}" sibTransId="{E77E65B0-5574-46E5-A6DF-CFAB2F74471B}"/>
    <dgm:cxn modelId="{EAA3DAD4-5B72-AB4B-A3C4-846860793EA3}" type="presOf" srcId="{78C2A2D4-5DE5-4481-B6F9-EDED5847190F}" destId="{84559528-CFD1-D446-BC07-7B25BF8099FB}" srcOrd="0" destOrd="1" presId="urn:microsoft.com/office/officeart/2005/8/layout/hList1"/>
    <dgm:cxn modelId="{2D9B78F8-CAB1-5E41-B7C7-23EB1DE26515}" type="presOf" srcId="{74C30225-967F-44B4-A9C0-95CF7FCE1C33}" destId="{F9536E8F-E211-D843-91F9-ED01C4F901A9}" srcOrd="0" destOrd="1" presId="urn:microsoft.com/office/officeart/2005/8/layout/hList1"/>
    <dgm:cxn modelId="{D8B4A3FD-2A9C-984D-83A8-CA79AA997D4F}" type="presOf" srcId="{C2D802BD-C351-480B-8559-8A9692758887}" destId="{F572E1DE-6974-A045-AC04-7C5287FE677D}" srcOrd="0" destOrd="0" presId="urn:microsoft.com/office/officeart/2005/8/layout/hList1"/>
    <dgm:cxn modelId="{B628EDEC-96BD-1B47-8048-BC66425EE2D5}" type="presParOf" srcId="{DEC0E029-439F-BE48-817B-7380B1768529}" destId="{95019236-0E74-3442-8684-166677FF34F1}" srcOrd="0" destOrd="0" presId="urn:microsoft.com/office/officeart/2005/8/layout/hList1"/>
    <dgm:cxn modelId="{F16FE9CB-B883-DC4A-96A9-B7A13A15A93B}" type="presParOf" srcId="{95019236-0E74-3442-8684-166677FF34F1}" destId="{F572E1DE-6974-A045-AC04-7C5287FE677D}" srcOrd="0" destOrd="0" presId="urn:microsoft.com/office/officeart/2005/8/layout/hList1"/>
    <dgm:cxn modelId="{1E22BF1C-C33C-C94D-93C0-724BD14A827B}" type="presParOf" srcId="{95019236-0E74-3442-8684-166677FF34F1}" destId="{F9536E8F-E211-D843-91F9-ED01C4F901A9}" srcOrd="1" destOrd="0" presId="urn:microsoft.com/office/officeart/2005/8/layout/hList1"/>
    <dgm:cxn modelId="{BBDA04C3-8D59-EF4C-BD2C-1BB06B23F5AF}" type="presParOf" srcId="{DEC0E029-439F-BE48-817B-7380B1768529}" destId="{2F5C739E-9FBD-0E4F-8067-71E6FFCDBA75}" srcOrd="1" destOrd="0" presId="urn:microsoft.com/office/officeart/2005/8/layout/hList1"/>
    <dgm:cxn modelId="{6D515610-1CC0-1A40-A130-DE1BF38B2AC8}" type="presParOf" srcId="{DEC0E029-439F-BE48-817B-7380B1768529}" destId="{F487B201-5E5D-E348-BB5B-A3A70B306C8B}" srcOrd="2" destOrd="0" presId="urn:microsoft.com/office/officeart/2005/8/layout/hList1"/>
    <dgm:cxn modelId="{14C68983-1BBF-ED43-A7E0-D8D01F6BF187}" type="presParOf" srcId="{F487B201-5E5D-E348-BB5B-A3A70B306C8B}" destId="{AF40D642-FD1C-1644-B20D-5F22777C1262}" srcOrd="0" destOrd="0" presId="urn:microsoft.com/office/officeart/2005/8/layout/hList1"/>
    <dgm:cxn modelId="{3289F6F7-2742-CB49-A3E5-AC8740608C20}" type="presParOf" srcId="{F487B201-5E5D-E348-BB5B-A3A70B306C8B}" destId="{84559528-CFD1-D446-BC07-7B25BF8099F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92BA1CB-2010-47D7-B3BC-4F817C5B193F}" type="doc">
      <dgm:prSet loTypeId="urn:microsoft.com/office/officeart/2005/8/layout/h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D802BD-C351-480B-8559-8A9692758887}">
      <dgm:prSet/>
      <dgm:spPr/>
      <dgm:t>
        <a:bodyPr/>
        <a:lstStyle/>
        <a:p>
          <a:r>
            <a:rPr lang="bg-BG" b="1" dirty="0"/>
            <a:t>Развитие на офлайн интереси</a:t>
          </a:r>
          <a:endParaRPr lang="en-US" dirty="0"/>
        </a:p>
      </dgm:t>
    </dgm:pt>
    <dgm:pt modelId="{A483BA9A-FD90-4084-A68A-9986DCDB449E}" type="parTrans" cxnId="{3BB87059-6051-4ABB-B799-3810825A2D7F}">
      <dgm:prSet/>
      <dgm:spPr/>
      <dgm:t>
        <a:bodyPr/>
        <a:lstStyle/>
        <a:p>
          <a:endParaRPr lang="en-US"/>
        </a:p>
      </dgm:t>
    </dgm:pt>
    <dgm:pt modelId="{F485C343-8C13-4FE8-828C-EA74A2BEA469}" type="sibTrans" cxnId="{3BB87059-6051-4ABB-B799-3810825A2D7F}">
      <dgm:prSet/>
      <dgm:spPr/>
      <dgm:t>
        <a:bodyPr/>
        <a:lstStyle/>
        <a:p>
          <a:endParaRPr lang="en-US"/>
        </a:p>
      </dgm:t>
    </dgm:pt>
    <dgm:pt modelId="{36038EC9-6CFC-4B56-ACFF-4AAE42F8A094}">
      <dgm:prSet/>
      <dgm:spPr/>
      <dgm:t>
        <a:bodyPr/>
        <a:lstStyle/>
        <a:p>
          <a:r>
            <a:rPr lang="bg-BG" i="0" dirty="0"/>
            <a:t>Алтернативни активности като спорт, музика, социални взаимодействия.</a:t>
          </a:r>
          <a:endParaRPr lang="en-US" dirty="0"/>
        </a:p>
      </dgm:t>
    </dgm:pt>
    <dgm:pt modelId="{8E13145D-4412-4F00-AB64-8F5E401EC6C9}" type="parTrans" cxnId="{E7F31152-8D49-4AFA-B29A-354DFE42CAA6}">
      <dgm:prSet/>
      <dgm:spPr/>
      <dgm:t>
        <a:bodyPr/>
        <a:lstStyle/>
        <a:p>
          <a:endParaRPr lang="en-US"/>
        </a:p>
      </dgm:t>
    </dgm:pt>
    <dgm:pt modelId="{36E6C3E1-C088-411A-90DA-8C06368B97E2}" type="sibTrans" cxnId="{E7F31152-8D49-4AFA-B29A-354DFE42CAA6}">
      <dgm:prSet/>
      <dgm:spPr/>
      <dgm:t>
        <a:bodyPr/>
        <a:lstStyle/>
        <a:p>
          <a:endParaRPr lang="en-US"/>
        </a:p>
      </dgm:t>
    </dgm:pt>
    <dgm:pt modelId="{2E83F31B-781B-4B50-BB1E-D04371C99CC8}">
      <dgm:prSet/>
      <dgm:spPr/>
      <dgm:t>
        <a:bodyPr/>
        <a:lstStyle/>
        <a:p>
          <a:r>
            <a:rPr lang="bg-BG" b="1" dirty="0"/>
            <a:t>Родителски модел и комуникация</a:t>
          </a:r>
          <a:endParaRPr lang="en-US" dirty="0"/>
        </a:p>
      </dgm:t>
    </dgm:pt>
    <dgm:pt modelId="{E677B2FF-1668-450A-B397-4F30F7EE05B8}" type="parTrans" cxnId="{818B287E-D62E-4873-86D3-9A24093CE124}">
      <dgm:prSet/>
      <dgm:spPr/>
      <dgm:t>
        <a:bodyPr/>
        <a:lstStyle/>
        <a:p>
          <a:endParaRPr lang="en-US"/>
        </a:p>
      </dgm:t>
    </dgm:pt>
    <dgm:pt modelId="{36D93305-69D2-434C-896C-6B85F0EE8595}" type="sibTrans" cxnId="{818B287E-D62E-4873-86D3-9A24093CE124}">
      <dgm:prSet/>
      <dgm:spPr/>
      <dgm:t>
        <a:bodyPr/>
        <a:lstStyle/>
        <a:p>
          <a:endParaRPr lang="en-US"/>
        </a:p>
      </dgm:t>
    </dgm:pt>
    <dgm:pt modelId="{65D03478-7A00-4BC0-8792-1C5C92FD6295}">
      <dgm:prSet/>
      <dgm:spPr/>
      <dgm:t>
        <a:bodyPr/>
        <a:lstStyle/>
        <a:p>
          <a:r>
            <a:rPr lang="bg-BG" i="0"/>
            <a:t>Родителите също трябва да демонстрират здравословно отношение към технологиите.</a:t>
          </a:r>
          <a:endParaRPr lang="en-US" dirty="0"/>
        </a:p>
      </dgm:t>
    </dgm:pt>
    <dgm:pt modelId="{CC14268B-332C-4FF4-8A0E-B96C7A88CB55}" type="parTrans" cxnId="{DC07DA98-7EA9-4B08-8E1B-0D5AAAF1FF2F}">
      <dgm:prSet/>
      <dgm:spPr/>
      <dgm:t>
        <a:bodyPr/>
        <a:lstStyle/>
        <a:p>
          <a:endParaRPr lang="en-US"/>
        </a:p>
      </dgm:t>
    </dgm:pt>
    <dgm:pt modelId="{E77E65B0-5574-46E5-A6DF-CFAB2F74471B}" type="sibTrans" cxnId="{DC07DA98-7EA9-4B08-8E1B-0D5AAAF1FF2F}">
      <dgm:prSet/>
      <dgm:spPr/>
      <dgm:t>
        <a:bodyPr/>
        <a:lstStyle/>
        <a:p>
          <a:endParaRPr lang="en-US"/>
        </a:p>
      </dgm:t>
    </dgm:pt>
    <dgm:pt modelId="{98D46A9F-35F5-1643-A2D4-00BBEF330E98}">
      <dgm:prSet/>
      <dgm:spPr/>
      <dgm:t>
        <a:bodyPr/>
        <a:lstStyle/>
        <a:p>
          <a:r>
            <a:rPr lang="bg-BG" i="0" dirty="0"/>
            <a:t>Повече физически игри и социални срещи.</a:t>
          </a:r>
          <a:endParaRPr lang="en-US" dirty="0"/>
        </a:p>
      </dgm:t>
    </dgm:pt>
    <dgm:pt modelId="{AA5972AD-0FF6-9543-A02A-FF10CC2290C6}" type="parTrans" cxnId="{2B55D6AE-92BD-F14B-A900-3B558043413B}">
      <dgm:prSet/>
      <dgm:spPr/>
      <dgm:t>
        <a:bodyPr/>
        <a:lstStyle/>
        <a:p>
          <a:endParaRPr lang="en-GB"/>
        </a:p>
      </dgm:t>
    </dgm:pt>
    <dgm:pt modelId="{7EA879D0-9616-E945-9217-061EC9F5CDBB}" type="sibTrans" cxnId="{2B55D6AE-92BD-F14B-A900-3B558043413B}">
      <dgm:prSet/>
      <dgm:spPr/>
      <dgm:t>
        <a:bodyPr/>
        <a:lstStyle/>
        <a:p>
          <a:endParaRPr lang="en-GB"/>
        </a:p>
      </dgm:t>
    </dgm:pt>
    <dgm:pt modelId="{FA3D258E-428E-0548-AA54-595E43E5497C}">
      <dgm:prSet/>
      <dgm:spPr/>
      <dgm:t>
        <a:bodyPr/>
        <a:lstStyle/>
        <a:p>
          <a:r>
            <a:rPr lang="bg-BG" i="0" dirty="0"/>
            <a:t>Семейни дискусии за реалността на социалните медии.</a:t>
          </a:r>
          <a:endParaRPr lang="en-US" dirty="0"/>
        </a:p>
      </dgm:t>
    </dgm:pt>
    <dgm:pt modelId="{FCE42A10-7DF9-BB41-94CB-9E6C752DEB8C}" type="parTrans" cxnId="{238B1C3A-EE14-D841-B7F2-EDBF4DB87812}">
      <dgm:prSet/>
      <dgm:spPr/>
      <dgm:t>
        <a:bodyPr/>
        <a:lstStyle/>
        <a:p>
          <a:endParaRPr lang="en-GB"/>
        </a:p>
      </dgm:t>
    </dgm:pt>
    <dgm:pt modelId="{9A119118-3152-E742-A6F4-69F43CBF60C8}" type="sibTrans" cxnId="{238B1C3A-EE14-D841-B7F2-EDBF4DB87812}">
      <dgm:prSet/>
      <dgm:spPr/>
      <dgm:t>
        <a:bodyPr/>
        <a:lstStyle/>
        <a:p>
          <a:endParaRPr lang="en-GB"/>
        </a:p>
      </dgm:t>
    </dgm:pt>
    <dgm:pt modelId="{DEC0E029-439F-BE48-817B-7380B1768529}" type="pres">
      <dgm:prSet presAssocID="{292BA1CB-2010-47D7-B3BC-4F817C5B193F}" presName="Name0" presStyleCnt="0">
        <dgm:presLayoutVars>
          <dgm:dir/>
          <dgm:animLvl val="lvl"/>
          <dgm:resizeHandles val="exact"/>
        </dgm:presLayoutVars>
      </dgm:prSet>
      <dgm:spPr/>
    </dgm:pt>
    <dgm:pt modelId="{95019236-0E74-3442-8684-166677FF34F1}" type="pres">
      <dgm:prSet presAssocID="{C2D802BD-C351-480B-8559-8A9692758887}" presName="composite" presStyleCnt="0"/>
      <dgm:spPr/>
    </dgm:pt>
    <dgm:pt modelId="{F572E1DE-6974-A045-AC04-7C5287FE677D}" type="pres">
      <dgm:prSet presAssocID="{C2D802BD-C351-480B-8559-8A969275888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9536E8F-E211-D843-91F9-ED01C4F901A9}" type="pres">
      <dgm:prSet presAssocID="{C2D802BD-C351-480B-8559-8A9692758887}" presName="desTx" presStyleLbl="alignAccFollowNode1" presStyleIdx="0" presStyleCnt="2">
        <dgm:presLayoutVars>
          <dgm:bulletEnabled val="1"/>
        </dgm:presLayoutVars>
      </dgm:prSet>
      <dgm:spPr/>
    </dgm:pt>
    <dgm:pt modelId="{2F5C739E-9FBD-0E4F-8067-71E6FFCDBA75}" type="pres">
      <dgm:prSet presAssocID="{F485C343-8C13-4FE8-828C-EA74A2BEA469}" presName="space" presStyleCnt="0"/>
      <dgm:spPr/>
    </dgm:pt>
    <dgm:pt modelId="{F487B201-5E5D-E348-BB5B-A3A70B306C8B}" type="pres">
      <dgm:prSet presAssocID="{2E83F31B-781B-4B50-BB1E-D04371C99CC8}" presName="composite" presStyleCnt="0"/>
      <dgm:spPr/>
    </dgm:pt>
    <dgm:pt modelId="{AF40D642-FD1C-1644-B20D-5F22777C1262}" type="pres">
      <dgm:prSet presAssocID="{2E83F31B-781B-4B50-BB1E-D04371C99CC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4559528-CFD1-D446-BC07-7B25BF8099FB}" type="pres">
      <dgm:prSet presAssocID="{2E83F31B-781B-4B50-BB1E-D04371C99CC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E7E9D09-06D0-E64C-B6E1-F620FC1DB948}" type="presOf" srcId="{2E83F31B-781B-4B50-BB1E-D04371C99CC8}" destId="{AF40D642-FD1C-1644-B20D-5F22777C1262}" srcOrd="0" destOrd="0" presId="urn:microsoft.com/office/officeart/2005/8/layout/hList1"/>
    <dgm:cxn modelId="{238B1C3A-EE14-D841-B7F2-EDBF4DB87812}" srcId="{2E83F31B-781B-4B50-BB1E-D04371C99CC8}" destId="{FA3D258E-428E-0548-AA54-595E43E5497C}" srcOrd="1" destOrd="0" parTransId="{FCE42A10-7DF9-BB41-94CB-9E6C752DEB8C}" sibTransId="{9A119118-3152-E742-A6F4-69F43CBF60C8}"/>
    <dgm:cxn modelId="{9C67833B-36BF-1C4A-9F7D-2A0185202524}" type="presOf" srcId="{292BA1CB-2010-47D7-B3BC-4F817C5B193F}" destId="{DEC0E029-439F-BE48-817B-7380B1768529}" srcOrd="0" destOrd="0" presId="urn:microsoft.com/office/officeart/2005/8/layout/hList1"/>
    <dgm:cxn modelId="{E7F31152-8D49-4AFA-B29A-354DFE42CAA6}" srcId="{C2D802BD-C351-480B-8559-8A9692758887}" destId="{36038EC9-6CFC-4B56-ACFF-4AAE42F8A094}" srcOrd="0" destOrd="0" parTransId="{8E13145D-4412-4F00-AB64-8F5E401EC6C9}" sibTransId="{36E6C3E1-C088-411A-90DA-8C06368B97E2}"/>
    <dgm:cxn modelId="{3BB87059-6051-4ABB-B799-3810825A2D7F}" srcId="{292BA1CB-2010-47D7-B3BC-4F817C5B193F}" destId="{C2D802BD-C351-480B-8559-8A9692758887}" srcOrd="0" destOrd="0" parTransId="{A483BA9A-FD90-4084-A68A-9986DCDB449E}" sibTransId="{F485C343-8C13-4FE8-828C-EA74A2BEA469}"/>
    <dgm:cxn modelId="{DA3D0A6D-6DB3-7C4A-92D3-35A138B3AC79}" type="presOf" srcId="{36038EC9-6CFC-4B56-ACFF-4AAE42F8A094}" destId="{F9536E8F-E211-D843-91F9-ED01C4F901A9}" srcOrd="0" destOrd="0" presId="urn:microsoft.com/office/officeart/2005/8/layout/hList1"/>
    <dgm:cxn modelId="{818B287E-D62E-4873-86D3-9A24093CE124}" srcId="{292BA1CB-2010-47D7-B3BC-4F817C5B193F}" destId="{2E83F31B-781B-4B50-BB1E-D04371C99CC8}" srcOrd="1" destOrd="0" parTransId="{E677B2FF-1668-450A-B397-4F30F7EE05B8}" sibTransId="{36D93305-69D2-434C-896C-6B85F0EE8595}"/>
    <dgm:cxn modelId="{D2371883-4A32-A849-A278-6966ECE4E910}" type="presOf" srcId="{65D03478-7A00-4BC0-8792-1C5C92FD6295}" destId="{84559528-CFD1-D446-BC07-7B25BF8099FB}" srcOrd="0" destOrd="0" presId="urn:microsoft.com/office/officeart/2005/8/layout/hList1"/>
    <dgm:cxn modelId="{DC07DA98-7EA9-4B08-8E1B-0D5AAAF1FF2F}" srcId="{2E83F31B-781B-4B50-BB1E-D04371C99CC8}" destId="{65D03478-7A00-4BC0-8792-1C5C92FD6295}" srcOrd="0" destOrd="0" parTransId="{CC14268B-332C-4FF4-8A0E-B96C7A88CB55}" sibTransId="{E77E65B0-5574-46E5-A6DF-CFAB2F74471B}"/>
    <dgm:cxn modelId="{2B55D6AE-92BD-F14B-A900-3B558043413B}" srcId="{C2D802BD-C351-480B-8559-8A9692758887}" destId="{98D46A9F-35F5-1643-A2D4-00BBEF330E98}" srcOrd="1" destOrd="0" parTransId="{AA5972AD-0FF6-9543-A02A-FF10CC2290C6}" sibTransId="{7EA879D0-9616-E945-9217-061EC9F5CDBB}"/>
    <dgm:cxn modelId="{13EE7CB6-AD73-604A-A4DF-E044359CEB6C}" type="presOf" srcId="{FA3D258E-428E-0548-AA54-595E43E5497C}" destId="{84559528-CFD1-D446-BC07-7B25BF8099FB}" srcOrd="0" destOrd="1" presId="urn:microsoft.com/office/officeart/2005/8/layout/hList1"/>
    <dgm:cxn modelId="{10B622D2-0174-1943-93BE-EC71F14DB54E}" type="presOf" srcId="{98D46A9F-35F5-1643-A2D4-00BBEF330E98}" destId="{F9536E8F-E211-D843-91F9-ED01C4F901A9}" srcOrd="0" destOrd="1" presId="urn:microsoft.com/office/officeart/2005/8/layout/hList1"/>
    <dgm:cxn modelId="{D8B4A3FD-2A9C-984D-83A8-CA79AA997D4F}" type="presOf" srcId="{C2D802BD-C351-480B-8559-8A9692758887}" destId="{F572E1DE-6974-A045-AC04-7C5287FE677D}" srcOrd="0" destOrd="0" presId="urn:microsoft.com/office/officeart/2005/8/layout/hList1"/>
    <dgm:cxn modelId="{B628EDEC-96BD-1B47-8048-BC66425EE2D5}" type="presParOf" srcId="{DEC0E029-439F-BE48-817B-7380B1768529}" destId="{95019236-0E74-3442-8684-166677FF34F1}" srcOrd="0" destOrd="0" presId="urn:microsoft.com/office/officeart/2005/8/layout/hList1"/>
    <dgm:cxn modelId="{F16FE9CB-B883-DC4A-96A9-B7A13A15A93B}" type="presParOf" srcId="{95019236-0E74-3442-8684-166677FF34F1}" destId="{F572E1DE-6974-A045-AC04-7C5287FE677D}" srcOrd="0" destOrd="0" presId="urn:microsoft.com/office/officeart/2005/8/layout/hList1"/>
    <dgm:cxn modelId="{1E22BF1C-C33C-C94D-93C0-724BD14A827B}" type="presParOf" srcId="{95019236-0E74-3442-8684-166677FF34F1}" destId="{F9536E8F-E211-D843-91F9-ED01C4F901A9}" srcOrd="1" destOrd="0" presId="urn:microsoft.com/office/officeart/2005/8/layout/hList1"/>
    <dgm:cxn modelId="{BBDA04C3-8D59-EF4C-BD2C-1BB06B23F5AF}" type="presParOf" srcId="{DEC0E029-439F-BE48-817B-7380B1768529}" destId="{2F5C739E-9FBD-0E4F-8067-71E6FFCDBA75}" srcOrd="1" destOrd="0" presId="urn:microsoft.com/office/officeart/2005/8/layout/hList1"/>
    <dgm:cxn modelId="{6D515610-1CC0-1A40-A130-DE1BF38B2AC8}" type="presParOf" srcId="{DEC0E029-439F-BE48-817B-7380B1768529}" destId="{F487B201-5E5D-E348-BB5B-A3A70B306C8B}" srcOrd="2" destOrd="0" presId="urn:microsoft.com/office/officeart/2005/8/layout/hList1"/>
    <dgm:cxn modelId="{14C68983-1BBF-ED43-A7E0-D8D01F6BF187}" type="presParOf" srcId="{F487B201-5E5D-E348-BB5B-A3A70B306C8B}" destId="{AF40D642-FD1C-1644-B20D-5F22777C1262}" srcOrd="0" destOrd="0" presId="urn:microsoft.com/office/officeart/2005/8/layout/hList1"/>
    <dgm:cxn modelId="{3289F6F7-2742-CB49-A3E5-AC8740608C20}" type="presParOf" srcId="{F487B201-5E5D-E348-BB5B-A3A70B306C8B}" destId="{84559528-CFD1-D446-BC07-7B25BF8099F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E250E4-D4EE-45AE-88F5-594CAFA1041B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FD835D1-47F3-4AFE-9C2B-E08EC0AE9AED}">
      <dgm:prSet/>
      <dgm:spPr/>
      <dgm:t>
        <a:bodyPr/>
        <a:lstStyle/>
        <a:p>
          <a:r>
            <a:rPr lang="bg-BG" b="1" i="0"/>
            <a:t>Никотин</a:t>
          </a:r>
          <a:r>
            <a:rPr lang="bg-BG" b="0" i="0"/>
            <a:t> – силно пристрастяващо вещество, което влияе върху развитието на мозъка при младите хора.</a:t>
          </a:r>
          <a:endParaRPr lang="en-US"/>
        </a:p>
      </dgm:t>
    </dgm:pt>
    <dgm:pt modelId="{6FABB708-6423-4924-95B3-5CBDE4B7754D}" type="parTrans" cxnId="{63BF4D5C-49BC-40B2-867E-828B22D48282}">
      <dgm:prSet/>
      <dgm:spPr/>
      <dgm:t>
        <a:bodyPr/>
        <a:lstStyle/>
        <a:p>
          <a:endParaRPr lang="en-US"/>
        </a:p>
      </dgm:t>
    </dgm:pt>
    <dgm:pt modelId="{733FEED0-8DB9-4DFD-834B-DF7324BFEBAC}" type="sibTrans" cxnId="{63BF4D5C-49BC-40B2-867E-828B22D48282}">
      <dgm:prSet/>
      <dgm:spPr/>
      <dgm:t>
        <a:bodyPr/>
        <a:lstStyle/>
        <a:p>
          <a:endParaRPr lang="en-US"/>
        </a:p>
      </dgm:t>
    </dgm:pt>
    <dgm:pt modelId="{5A13ED19-DFE4-4F0E-AC4D-B3AF5576C74A}">
      <dgm:prSet/>
      <dgm:spPr/>
      <dgm:t>
        <a:bodyPr/>
        <a:lstStyle/>
        <a:p>
          <a:r>
            <a:rPr lang="bg-BG" b="1" i="0"/>
            <a:t>Пропиленгликол</a:t>
          </a:r>
          <a:r>
            <a:rPr lang="bg-BG" b="0" i="0"/>
            <a:t> </a:t>
          </a:r>
          <a:r>
            <a:rPr lang="bg-BG" b="1" i="0"/>
            <a:t>и</a:t>
          </a:r>
          <a:r>
            <a:rPr lang="bg-BG" b="0" i="0"/>
            <a:t> </a:t>
          </a:r>
          <a:r>
            <a:rPr lang="bg-BG" b="1" i="0"/>
            <a:t>глицерин</a:t>
          </a:r>
          <a:r>
            <a:rPr lang="bg-BG" b="0" i="0"/>
            <a:t> – използват се за създаване на пара, но могат да дразнят белите дробове.</a:t>
          </a:r>
          <a:endParaRPr lang="en-US"/>
        </a:p>
      </dgm:t>
    </dgm:pt>
    <dgm:pt modelId="{19334993-A6F0-4F1C-8875-86D55452FA9B}" type="parTrans" cxnId="{5CB2245B-E893-46F2-9C79-B1A3B87CC2AF}">
      <dgm:prSet/>
      <dgm:spPr/>
      <dgm:t>
        <a:bodyPr/>
        <a:lstStyle/>
        <a:p>
          <a:endParaRPr lang="en-US"/>
        </a:p>
      </dgm:t>
    </dgm:pt>
    <dgm:pt modelId="{7FE2BA09-23B9-44F2-AF4D-80904425F990}" type="sibTrans" cxnId="{5CB2245B-E893-46F2-9C79-B1A3B87CC2AF}">
      <dgm:prSet/>
      <dgm:spPr/>
      <dgm:t>
        <a:bodyPr/>
        <a:lstStyle/>
        <a:p>
          <a:endParaRPr lang="en-US"/>
        </a:p>
      </dgm:t>
    </dgm:pt>
    <dgm:pt modelId="{53B2F37C-EA3D-4AAA-AB1C-C981B8D27719}">
      <dgm:prSet/>
      <dgm:spPr/>
      <dgm:t>
        <a:bodyPr/>
        <a:lstStyle/>
        <a:p>
          <a:r>
            <a:rPr lang="bg-BG" b="1" i="0"/>
            <a:t>Ароматизатори</a:t>
          </a:r>
          <a:r>
            <a:rPr lang="bg-BG" b="0" i="0"/>
            <a:t> – някои съдържат диацетил, който е свързан с тежки белодробни заболявания.</a:t>
          </a:r>
          <a:endParaRPr lang="en-US"/>
        </a:p>
      </dgm:t>
    </dgm:pt>
    <dgm:pt modelId="{2DD947DB-A97E-455D-8E78-F3154925F796}" type="parTrans" cxnId="{5027F67F-6C1E-4992-AA18-77BCD247C13A}">
      <dgm:prSet/>
      <dgm:spPr/>
      <dgm:t>
        <a:bodyPr/>
        <a:lstStyle/>
        <a:p>
          <a:endParaRPr lang="en-US"/>
        </a:p>
      </dgm:t>
    </dgm:pt>
    <dgm:pt modelId="{E125E44D-F564-40D5-BF88-EF14F2BC206B}" type="sibTrans" cxnId="{5027F67F-6C1E-4992-AA18-77BCD247C13A}">
      <dgm:prSet/>
      <dgm:spPr/>
      <dgm:t>
        <a:bodyPr/>
        <a:lstStyle/>
        <a:p>
          <a:endParaRPr lang="en-US"/>
        </a:p>
      </dgm:t>
    </dgm:pt>
    <dgm:pt modelId="{8F33ECD5-9776-4726-A0B0-40E8AC801839}">
      <dgm:prSet/>
      <dgm:spPr/>
      <dgm:t>
        <a:bodyPr/>
        <a:lstStyle/>
        <a:p>
          <a:r>
            <a:rPr lang="bg-BG" b="1" i="0"/>
            <a:t>Токсични</a:t>
          </a:r>
          <a:r>
            <a:rPr lang="bg-BG" b="0" i="0"/>
            <a:t> </a:t>
          </a:r>
          <a:r>
            <a:rPr lang="bg-BG" b="1" i="0"/>
            <a:t>химикали</a:t>
          </a:r>
          <a:r>
            <a:rPr lang="bg-BG" b="0" i="0"/>
            <a:t> – формалдехид, ацеталдехид и тежки метали (олово, никел, кадмий).</a:t>
          </a:r>
          <a:endParaRPr lang="en-US"/>
        </a:p>
      </dgm:t>
    </dgm:pt>
    <dgm:pt modelId="{6043CB3F-E341-4B5E-A07A-AA154991A8BA}" type="parTrans" cxnId="{4A21A49A-B977-4E2E-8ADC-9070C2B314AD}">
      <dgm:prSet/>
      <dgm:spPr/>
      <dgm:t>
        <a:bodyPr/>
        <a:lstStyle/>
        <a:p>
          <a:endParaRPr lang="en-US"/>
        </a:p>
      </dgm:t>
    </dgm:pt>
    <dgm:pt modelId="{53B6AC27-22FA-4B05-8B5C-F7499F07C00B}" type="sibTrans" cxnId="{4A21A49A-B977-4E2E-8ADC-9070C2B314AD}">
      <dgm:prSet/>
      <dgm:spPr/>
      <dgm:t>
        <a:bodyPr/>
        <a:lstStyle/>
        <a:p>
          <a:endParaRPr lang="en-US"/>
        </a:p>
      </dgm:t>
    </dgm:pt>
    <dgm:pt modelId="{3DA24753-B2CB-1B47-8150-A68D73B030EA}" type="pres">
      <dgm:prSet presAssocID="{D5E250E4-D4EE-45AE-88F5-594CAFA1041B}" presName="matrix" presStyleCnt="0">
        <dgm:presLayoutVars>
          <dgm:chMax val="1"/>
          <dgm:dir/>
          <dgm:resizeHandles val="exact"/>
        </dgm:presLayoutVars>
      </dgm:prSet>
      <dgm:spPr/>
    </dgm:pt>
    <dgm:pt modelId="{001CBF67-E239-164B-9714-CDDDCA0F89C2}" type="pres">
      <dgm:prSet presAssocID="{D5E250E4-D4EE-45AE-88F5-594CAFA1041B}" presName="diamond" presStyleLbl="bgShp" presStyleIdx="0" presStyleCnt="1"/>
      <dgm:spPr/>
    </dgm:pt>
    <dgm:pt modelId="{548DFA64-403F-054B-90E9-738D2F8D362D}" type="pres">
      <dgm:prSet presAssocID="{D5E250E4-D4EE-45AE-88F5-594CAFA1041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7A6B8F7-61A5-7F4A-85EA-F0A87E2CB7FC}" type="pres">
      <dgm:prSet presAssocID="{D5E250E4-D4EE-45AE-88F5-594CAFA1041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36B0B04-C2C5-2240-9F8D-A224BEEA3DEC}" type="pres">
      <dgm:prSet presAssocID="{D5E250E4-D4EE-45AE-88F5-594CAFA1041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9C6A243-02D5-2C47-9CD4-2B22378EC557}" type="pres">
      <dgm:prSet presAssocID="{D5E250E4-D4EE-45AE-88F5-594CAFA1041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CB2245B-E893-46F2-9C79-B1A3B87CC2AF}" srcId="{D5E250E4-D4EE-45AE-88F5-594CAFA1041B}" destId="{5A13ED19-DFE4-4F0E-AC4D-B3AF5576C74A}" srcOrd="1" destOrd="0" parTransId="{19334993-A6F0-4F1C-8875-86D55452FA9B}" sibTransId="{7FE2BA09-23B9-44F2-AF4D-80904425F990}"/>
    <dgm:cxn modelId="{63BF4D5C-49BC-40B2-867E-828B22D48282}" srcId="{D5E250E4-D4EE-45AE-88F5-594CAFA1041B}" destId="{DFD835D1-47F3-4AFE-9C2B-E08EC0AE9AED}" srcOrd="0" destOrd="0" parTransId="{6FABB708-6423-4924-95B3-5CBDE4B7754D}" sibTransId="{733FEED0-8DB9-4DFD-834B-DF7324BFEBAC}"/>
    <dgm:cxn modelId="{7B538767-2A20-B243-8138-52361EADFCBB}" type="presOf" srcId="{DFD835D1-47F3-4AFE-9C2B-E08EC0AE9AED}" destId="{548DFA64-403F-054B-90E9-738D2F8D362D}" srcOrd="0" destOrd="0" presId="urn:microsoft.com/office/officeart/2005/8/layout/matrix3"/>
    <dgm:cxn modelId="{AEE49A77-229E-E046-8CD4-71A8BA51BBE0}" type="presOf" srcId="{53B2F37C-EA3D-4AAA-AB1C-C981B8D27719}" destId="{836B0B04-C2C5-2240-9F8D-A224BEEA3DEC}" srcOrd="0" destOrd="0" presId="urn:microsoft.com/office/officeart/2005/8/layout/matrix3"/>
    <dgm:cxn modelId="{5027F67F-6C1E-4992-AA18-77BCD247C13A}" srcId="{D5E250E4-D4EE-45AE-88F5-594CAFA1041B}" destId="{53B2F37C-EA3D-4AAA-AB1C-C981B8D27719}" srcOrd="2" destOrd="0" parTransId="{2DD947DB-A97E-455D-8E78-F3154925F796}" sibTransId="{E125E44D-F564-40D5-BF88-EF14F2BC206B}"/>
    <dgm:cxn modelId="{7897D584-78B6-C544-AAF4-4928BD4693EB}" type="presOf" srcId="{D5E250E4-D4EE-45AE-88F5-594CAFA1041B}" destId="{3DA24753-B2CB-1B47-8150-A68D73B030EA}" srcOrd="0" destOrd="0" presId="urn:microsoft.com/office/officeart/2005/8/layout/matrix3"/>
    <dgm:cxn modelId="{8DD1E798-9853-7B47-B69D-937AAC3EE8CD}" type="presOf" srcId="{5A13ED19-DFE4-4F0E-AC4D-B3AF5576C74A}" destId="{97A6B8F7-61A5-7F4A-85EA-F0A87E2CB7FC}" srcOrd="0" destOrd="0" presId="urn:microsoft.com/office/officeart/2005/8/layout/matrix3"/>
    <dgm:cxn modelId="{9F5EF698-6991-9C4F-9B96-570ED867714F}" type="presOf" srcId="{8F33ECD5-9776-4726-A0B0-40E8AC801839}" destId="{D9C6A243-02D5-2C47-9CD4-2B22378EC557}" srcOrd="0" destOrd="0" presId="urn:microsoft.com/office/officeart/2005/8/layout/matrix3"/>
    <dgm:cxn modelId="{4A21A49A-B977-4E2E-8ADC-9070C2B314AD}" srcId="{D5E250E4-D4EE-45AE-88F5-594CAFA1041B}" destId="{8F33ECD5-9776-4726-A0B0-40E8AC801839}" srcOrd="3" destOrd="0" parTransId="{6043CB3F-E341-4B5E-A07A-AA154991A8BA}" sibTransId="{53B6AC27-22FA-4B05-8B5C-F7499F07C00B}"/>
    <dgm:cxn modelId="{FF9F8728-209E-5E41-AF57-527F54251957}" type="presParOf" srcId="{3DA24753-B2CB-1B47-8150-A68D73B030EA}" destId="{001CBF67-E239-164B-9714-CDDDCA0F89C2}" srcOrd="0" destOrd="0" presId="urn:microsoft.com/office/officeart/2005/8/layout/matrix3"/>
    <dgm:cxn modelId="{CD4695F1-BF65-3945-93A7-0F59EF848DC7}" type="presParOf" srcId="{3DA24753-B2CB-1B47-8150-A68D73B030EA}" destId="{548DFA64-403F-054B-90E9-738D2F8D362D}" srcOrd="1" destOrd="0" presId="urn:microsoft.com/office/officeart/2005/8/layout/matrix3"/>
    <dgm:cxn modelId="{D12BCA06-0B9F-A643-8810-24EFED6F8F9D}" type="presParOf" srcId="{3DA24753-B2CB-1B47-8150-A68D73B030EA}" destId="{97A6B8F7-61A5-7F4A-85EA-F0A87E2CB7FC}" srcOrd="2" destOrd="0" presId="urn:microsoft.com/office/officeart/2005/8/layout/matrix3"/>
    <dgm:cxn modelId="{2BEE8D5D-017E-3D47-ABE9-3D77A9B05C1B}" type="presParOf" srcId="{3DA24753-B2CB-1B47-8150-A68D73B030EA}" destId="{836B0B04-C2C5-2240-9F8D-A224BEEA3DEC}" srcOrd="3" destOrd="0" presId="urn:microsoft.com/office/officeart/2005/8/layout/matrix3"/>
    <dgm:cxn modelId="{73BCC615-0636-DC41-9CE1-FBD24C996EE9}" type="presParOf" srcId="{3DA24753-B2CB-1B47-8150-A68D73B030EA}" destId="{D9C6A243-02D5-2C47-9CD4-2B22378EC55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CFD5A1-BB99-4821-9C26-282AEF6E3BFF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82F694F-A6F4-439C-A80B-97CF31B45FAA}">
      <dgm:prSet/>
      <dgm:spPr/>
      <dgm:t>
        <a:bodyPr/>
        <a:lstStyle/>
        <a:p>
          <a:r>
            <a:rPr lang="bg-BG" b="1" dirty="0"/>
            <a:t>Изграждане на доверие </a:t>
          </a:r>
          <a:r>
            <a:rPr lang="bg-BG" dirty="0"/>
            <a:t>– Избягване на обвинителен тон и създаване на среда за открит диалог.</a:t>
          </a:r>
          <a:endParaRPr lang="en-US" dirty="0"/>
        </a:p>
      </dgm:t>
    </dgm:pt>
    <dgm:pt modelId="{BBE4A4B1-EAAD-455A-AC96-660DE366D120}" type="parTrans" cxnId="{05AB62B9-D31A-4F41-9831-15648FC72B1A}">
      <dgm:prSet/>
      <dgm:spPr/>
      <dgm:t>
        <a:bodyPr/>
        <a:lstStyle/>
        <a:p>
          <a:endParaRPr lang="en-US"/>
        </a:p>
      </dgm:t>
    </dgm:pt>
    <dgm:pt modelId="{44C04B1A-98F9-4986-A1D1-14E5C1223F54}" type="sibTrans" cxnId="{05AB62B9-D31A-4F41-9831-15648FC72B1A}">
      <dgm:prSet/>
      <dgm:spPr/>
      <dgm:t>
        <a:bodyPr/>
        <a:lstStyle/>
        <a:p>
          <a:endParaRPr lang="en-US"/>
        </a:p>
      </dgm:t>
    </dgm:pt>
    <dgm:pt modelId="{AFBF2201-0FE2-4F3F-B753-E34D182E19FA}">
      <dgm:prSet/>
      <dgm:spPr/>
      <dgm:t>
        <a:bodyPr/>
        <a:lstStyle/>
        <a:p>
          <a:r>
            <a:rPr lang="bg-BG" b="1" dirty="0"/>
            <a:t>Задаване на отворени въпроси </a:t>
          </a:r>
          <a:r>
            <a:rPr lang="bg-BG" dirty="0"/>
            <a:t>– „Какво знаеш за </a:t>
          </a:r>
          <a:r>
            <a:rPr lang="bg-BG" dirty="0" err="1"/>
            <a:t>вейповете</a:t>
          </a:r>
          <a:r>
            <a:rPr lang="bg-BG" dirty="0"/>
            <a:t>?“ вместо „Защо </a:t>
          </a:r>
          <a:r>
            <a:rPr lang="bg-BG" dirty="0" err="1"/>
            <a:t>вейпваш</a:t>
          </a:r>
          <a:r>
            <a:rPr lang="bg-BG" dirty="0"/>
            <a:t>?“</a:t>
          </a:r>
          <a:endParaRPr lang="en-US" dirty="0"/>
        </a:p>
      </dgm:t>
    </dgm:pt>
    <dgm:pt modelId="{C5C379F3-57FA-4B29-AA19-4F4772FB16BE}" type="parTrans" cxnId="{058623C9-841E-49FE-9DBC-18A67A7C59E1}">
      <dgm:prSet/>
      <dgm:spPr/>
      <dgm:t>
        <a:bodyPr/>
        <a:lstStyle/>
        <a:p>
          <a:endParaRPr lang="en-US"/>
        </a:p>
      </dgm:t>
    </dgm:pt>
    <dgm:pt modelId="{7958CA94-2672-4FFE-ADBA-A33EAE572BDE}" type="sibTrans" cxnId="{058623C9-841E-49FE-9DBC-18A67A7C59E1}">
      <dgm:prSet/>
      <dgm:spPr/>
      <dgm:t>
        <a:bodyPr/>
        <a:lstStyle/>
        <a:p>
          <a:endParaRPr lang="en-US"/>
        </a:p>
      </dgm:t>
    </dgm:pt>
    <dgm:pt modelId="{028ABB91-FE0B-40D9-A6F1-654C357FEF12}">
      <dgm:prSet/>
      <dgm:spPr/>
      <dgm:t>
        <a:bodyPr/>
        <a:lstStyle/>
        <a:p>
          <a:r>
            <a:rPr lang="bg-BG" b="1" dirty="0"/>
            <a:t>Предоставяне на научно обоснована информация </a:t>
          </a:r>
          <a:r>
            <a:rPr lang="bg-BG" dirty="0"/>
            <a:t>– Обяснение на рисковете, без да се използват заплашителни тактики.</a:t>
          </a:r>
          <a:endParaRPr lang="en-US" dirty="0"/>
        </a:p>
      </dgm:t>
    </dgm:pt>
    <dgm:pt modelId="{4B82D571-1362-4FD9-9580-E9C118E5730C}" type="parTrans" cxnId="{CEAB919D-9788-4CFE-BFE5-F16EC88B60AC}">
      <dgm:prSet/>
      <dgm:spPr/>
      <dgm:t>
        <a:bodyPr/>
        <a:lstStyle/>
        <a:p>
          <a:endParaRPr lang="en-US"/>
        </a:p>
      </dgm:t>
    </dgm:pt>
    <dgm:pt modelId="{7548B1D6-94C9-4D20-AFAA-AA7504059076}" type="sibTrans" cxnId="{CEAB919D-9788-4CFE-BFE5-F16EC88B60AC}">
      <dgm:prSet/>
      <dgm:spPr/>
      <dgm:t>
        <a:bodyPr/>
        <a:lstStyle/>
        <a:p>
          <a:endParaRPr lang="en-US"/>
        </a:p>
      </dgm:t>
    </dgm:pt>
    <dgm:pt modelId="{4FABC667-C4EE-4F66-A742-FF50C35F3E5A}">
      <dgm:prSet/>
      <dgm:spPr/>
      <dgm:t>
        <a:bodyPr/>
        <a:lstStyle/>
        <a:p>
          <a:r>
            <a:rPr lang="bg-BG" b="1" dirty="0"/>
            <a:t>Предлагане на алтернативи и подкрепа </a:t>
          </a:r>
          <a:r>
            <a:rPr lang="bg-BG" dirty="0"/>
            <a:t>– Помощ за справяне със социалния натиск и намиране на здравословни начини за справяне със стреса.</a:t>
          </a:r>
          <a:endParaRPr lang="en-US" dirty="0"/>
        </a:p>
      </dgm:t>
    </dgm:pt>
    <dgm:pt modelId="{A7ED5042-450A-4B15-AE6E-7690422A40D2}" type="parTrans" cxnId="{8B38C903-344D-41A2-BD1C-2D616EFE9999}">
      <dgm:prSet/>
      <dgm:spPr/>
      <dgm:t>
        <a:bodyPr/>
        <a:lstStyle/>
        <a:p>
          <a:endParaRPr lang="en-US"/>
        </a:p>
      </dgm:t>
    </dgm:pt>
    <dgm:pt modelId="{BA4A7338-CC3C-434E-8A50-555DE993CF74}" type="sibTrans" cxnId="{8B38C903-344D-41A2-BD1C-2D616EFE9999}">
      <dgm:prSet/>
      <dgm:spPr/>
      <dgm:t>
        <a:bodyPr/>
        <a:lstStyle/>
        <a:p>
          <a:endParaRPr lang="en-US"/>
        </a:p>
      </dgm:t>
    </dgm:pt>
    <dgm:pt modelId="{8C3AF5D1-CEC3-BB46-8CB1-9B8A2BB72EEB}" type="pres">
      <dgm:prSet presAssocID="{70CFD5A1-BB99-4821-9C26-282AEF6E3BFF}" presName="outerComposite" presStyleCnt="0">
        <dgm:presLayoutVars>
          <dgm:chMax val="5"/>
          <dgm:dir/>
          <dgm:resizeHandles val="exact"/>
        </dgm:presLayoutVars>
      </dgm:prSet>
      <dgm:spPr/>
    </dgm:pt>
    <dgm:pt modelId="{F0ED61EA-6E70-DA4E-A1EF-83D51037D2D6}" type="pres">
      <dgm:prSet presAssocID="{70CFD5A1-BB99-4821-9C26-282AEF6E3BFF}" presName="dummyMaxCanvas" presStyleCnt="0">
        <dgm:presLayoutVars/>
      </dgm:prSet>
      <dgm:spPr/>
    </dgm:pt>
    <dgm:pt modelId="{FC5A9007-ACDD-404B-A260-F4E4E3785DF1}" type="pres">
      <dgm:prSet presAssocID="{70CFD5A1-BB99-4821-9C26-282AEF6E3BFF}" presName="FourNodes_1" presStyleLbl="node1" presStyleIdx="0" presStyleCnt="4">
        <dgm:presLayoutVars>
          <dgm:bulletEnabled val="1"/>
        </dgm:presLayoutVars>
      </dgm:prSet>
      <dgm:spPr/>
    </dgm:pt>
    <dgm:pt modelId="{B5A52C64-A42D-2B44-848E-EDCA97F05BB9}" type="pres">
      <dgm:prSet presAssocID="{70CFD5A1-BB99-4821-9C26-282AEF6E3BFF}" presName="FourNodes_2" presStyleLbl="node1" presStyleIdx="1" presStyleCnt="4">
        <dgm:presLayoutVars>
          <dgm:bulletEnabled val="1"/>
        </dgm:presLayoutVars>
      </dgm:prSet>
      <dgm:spPr/>
    </dgm:pt>
    <dgm:pt modelId="{B3B55799-6CC2-6049-9AE4-D0BB2569D4FC}" type="pres">
      <dgm:prSet presAssocID="{70CFD5A1-BB99-4821-9C26-282AEF6E3BFF}" presName="FourNodes_3" presStyleLbl="node1" presStyleIdx="2" presStyleCnt="4">
        <dgm:presLayoutVars>
          <dgm:bulletEnabled val="1"/>
        </dgm:presLayoutVars>
      </dgm:prSet>
      <dgm:spPr/>
    </dgm:pt>
    <dgm:pt modelId="{53DF3C56-D72C-2B41-8490-4DCB5010AA5A}" type="pres">
      <dgm:prSet presAssocID="{70CFD5A1-BB99-4821-9C26-282AEF6E3BFF}" presName="FourNodes_4" presStyleLbl="node1" presStyleIdx="3" presStyleCnt="4">
        <dgm:presLayoutVars>
          <dgm:bulletEnabled val="1"/>
        </dgm:presLayoutVars>
      </dgm:prSet>
      <dgm:spPr/>
    </dgm:pt>
    <dgm:pt modelId="{2704DBDB-3DBF-944A-B750-3E19E361BA07}" type="pres">
      <dgm:prSet presAssocID="{70CFD5A1-BB99-4821-9C26-282AEF6E3BFF}" presName="FourConn_1-2" presStyleLbl="fgAccFollowNode1" presStyleIdx="0" presStyleCnt="3">
        <dgm:presLayoutVars>
          <dgm:bulletEnabled val="1"/>
        </dgm:presLayoutVars>
      </dgm:prSet>
      <dgm:spPr/>
    </dgm:pt>
    <dgm:pt modelId="{AADB6564-F8C4-1A46-8090-6BCC32D3B162}" type="pres">
      <dgm:prSet presAssocID="{70CFD5A1-BB99-4821-9C26-282AEF6E3BFF}" presName="FourConn_2-3" presStyleLbl="fgAccFollowNode1" presStyleIdx="1" presStyleCnt="3">
        <dgm:presLayoutVars>
          <dgm:bulletEnabled val="1"/>
        </dgm:presLayoutVars>
      </dgm:prSet>
      <dgm:spPr/>
    </dgm:pt>
    <dgm:pt modelId="{DF4C9D66-0A32-014E-A6D8-61532E0ED1A8}" type="pres">
      <dgm:prSet presAssocID="{70CFD5A1-BB99-4821-9C26-282AEF6E3BFF}" presName="FourConn_3-4" presStyleLbl="fgAccFollowNode1" presStyleIdx="2" presStyleCnt="3">
        <dgm:presLayoutVars>
          <dgm:bulletEnabled val="1"/>
        </dgm:presLayoutVars>
      </dgm:prSet>
      <dgm:spPr/>
    </dgm:pt>
    <dgm:pt modelId="{3BE53CCF-21FC-3D45-9461-203E851039D5}" type="pres">
      <dgm:prSet presAssocID="{70CFD5A1-BB99-4821-9C26-282AEF6E3BFF}" presName="FourNodes_1_text" presStyleLbl="node1" presStyleIdx="3" presStyleCnt="4">
        <dgm:presLayoutVars>
          <dgm:bulletEnabled val="1"/>
        </dgm:presLayoutVars>
      </dgm:prSet>
      <dgm:spPr/>
    </dgm:pt>
    <dgm:pt modelId="{9B8007D4-BE12-794D-95D4-B4176F103671}" type="pres">
      <dgm:prSet presAssocID="{70CFD5A1-BB99-4821-9C26-282AEF6E3BFF}" presName="FourNodes_2_text" presStyleLbl="node1" presStyleIdx="3" presStyleCnt="4">
        <dgm:presLayoutVars>
          <dgm:bulletEnabled val="1"/>
        </dgm:presLayoutVars>
      </dgm:prSet>
      <dgm:spPr/>
    </dgm:pt>
    <dgm:pt modelId="{E5546E2B-F551-9B4A-A800-C4D55710FD8A}" type="pres">
      <dgm:prSet presAssocID="{70CFD5A1-BB99-4821-9C26-282AEF6E3BFF}" presName="FourNodes_3_text" presStyleLbl="node1" presStyleIdx="3" presStyleCnt="4">
        <dgm:presLayoutVars>
          <dgm:bulletEnabled val="1"/>
        </dgm:presLayoutVars>
      </dgm:prSet>
      <dgm:spPr/>
    </dgm:pt>
    <dgm:pt modelId="{8657F2F7-5287-D647-964E-37516416E7BC}" type="pres">
      <dgm:prSet presAssocID="{70CFD5A1-BB99-4821-9C26-282AEF6E3BF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B38C903-344D-41A2-BD1C-2D616EFE9999}" srcId="{70CFD5A1-BB99-4821-9C26-282AEF6E3BFF}" destId="{4FABC667-C4EE-4F66-A742-FF50C35F3E5A}" srcOrd="3" destOrd="0" parTransId="{A7ED5042-450A-4B15-AE6E-7690422A40D2}" sibTransId="{BA4A7338-CC3C-434E-8A50-555DE993CF74}"/>
    <dgm:cxn modelId="{F58F0E25-464C-D642-9F6E-32C46C939768}" type="presOf" srcId="{028ABB91-FE0B-40D9-A6F1-654C357FEF12}" destId="{E5546E2B-F551-9B4A-A800-C4D55710FD8A}" srcOrd="1" destOrd="0" presId="urn:microsoft.com/office/officeart/2005/8/layout/vProcess5"/>
    <dgm:cxn modelId="{BE896031-7BEA-4744-B049-FC5C6823E1DA}" type="presOf" srcId="{70CFD5A1-BB99-4821-9C26-282AEF6E3BFF}" destId="{8C3AF5D1-CEC3-BB46-8CB1-9B8A2BB72EEB}" srcOrd="0" destOrd="0" presId="urn:microsoft.com/office/officeart/2005/8/layout/vProcess5"/>
    <dgm:cxn modelId="{2E7B0860-B5AF-574D-9D53-74E97E7361F7}" type="presOf" srcId="{028ABB91-FE0B-40D9-A6F1-654C357FEF12}" destId="{B3B55799-6CC2-6049-9AE4-D0BB2569D4FC}" srcOrd="0" destOrd="0" presId="urn:microsoft.com/office/officeart/2005/8/layout/vProcess5"/>
    <dgm:cxn modelId="{35AA0E69-8BA4-2D49-80ED-07B54DD58263}" type="presOf" srcId="{4FABC667-C4EE-4F66-A742-FF50C35F3E5A}" destId="{8657F2F7-5287-D647-964E-37516416E7BC}" srcOrd="1" destOrd="0" presId="urn:microsoft.com/office/officeart/2005/8/layout/vProcess5"/>
    <dgm:cxn modelId="{C7A89F71-BD7A-C042-B77D-270AB421DBC5}" type="presOf" srcId="{4FABC667-C4EE-4F66-A742-FF50C35F3E5A}" destId="{53DF3C56-D72C-2B41-8490-4DCB5010AA5A}" srcOrd="0" destOrd="0" presId="urn:microsoft.com/office/officeart/2005/8/layout/vProcess5"/>
    <dgm:cxn modelId="{F5367D79-EB8D-9949-AB54-BC35078B37F8}" type="presOf" srcId="{AFBF2201-0FE2-4F3F-B753-E34D182E19FA}" destId="{B5A52C64-A42D-2B44-848E-EDCA97F05BB9}" srcOrd="0" destOrd="0" presId="urn:microsoft.com/office/officeart/2005/8/layout/vProcess5"/>
    <dgm:cxn modelId="{5466A290-EF56-9F42-9D90-C615F02B23D5}" type="presOf" srcId="{A82F694F-A6F4-439C-A80B-97CF31B45FAA}" destId="{FC5A9007-ACDD-404B-A260-F4E4E3785DF1}" srcOrd="0" destOrd="0" presId="urn:microsoft.com/office/officeart/2005/8/layout/vProcess5"/>
    <dgm:cxn modelId="{CEAB919D-9788-4CFE-BFE5-F16EC88B60AC}" srcId="{70CFD5A1-BB99-4821-9C26-282AEF6E3BFF}" destId="{028ABB91-FE0B-40D9-A6F1-654C357FEF12}" srcOrd="2" destOrd="0" parTransId="{4B82D571-1362-4FD9-9580-E9C118E5730C}" sibTransId="{7548B1D6-94C9-4D20-AFAA-AA7504059076}"/>
    <dgm:cxn modelId="{05AB62B9-D31A-4F41-9831-15648FC72B1A}" srcId="{70CFD5A1-BB99-4821-9C26-282AEF6E3BFF}" destId="{A82F694F-A6F4-439C-A80B-97CF31B45FAA}" srcOrd="0" destOrd="0" parTransId="{BBE4A4B1-EAAD-455A-AC96-660DE366D120}" sibTransId="{44C04B1A-98F9-4986-A1D1-14E5C1223F54}"/>
    <dgm:cxn modelId="{058623C9-841E-49FE-9DBC-18A67A7C59E1}" srcId="{70CFD5A1-BB99-4821-9C26-282AEF6E3BFF}" destId="{AFBF2201-0FE2-4F3F-B753-E34D182E19FA}" srcOrd="1" destOrd="0" parTransId="{C5C379F3-57FA-4B29-AA19-4F4772FB16BE}" sibTransId="{7958CA94-2672-4FFE-ADBA-A33EAE572BDE}"/>
    <dgm:cxn modelId="{0BF8C2D5-1D0B-EC48-AFC1-F8640B2841C8}" type="presOf" srcId="{AFBF2201-0FE2-4F3F-B753-E34D182E19FA}" destId="{9B8007D4-BE12-794D-95D4-B4176F103671}" srcOrd="1" destOrd="0" presId="urn:microsoft.com/office/officeart/2005/8/layout/vProcess5"/>
    <dgm:cxn modelId="{D33AFEE1-066B-A942-80BC-0BA01824E273}" type="presOf" srcId="{7958CA94-2672-4FFE-ADBA-A33EAE572BDE}" destId="{AADB6564-F8C4-1A46-8090-6BCC32D3B162}" srcOrd="0" destOrd="0" presId="urn:microsoft.com/office/officeart/2005/8/layout/vProcess5"/>
    <dgm:cxn modelId="{061F17F1-B6E4-244D-815E-0CE6A9DDDA70}" type="presOf" srcId="{44C04B1A-98F9-4986-A1D1-14E5C1223F54}" destId="{2704DBDB-3DBF-944A-B750-3E19E361BA07}" srcOrd="0" destOrd="0" presId="urn:microsoft.com/office/officeart/2005/8/layout/vProcess5"/>
    <dgm:cxn modelId="{CF0BDBF7-2312-B646-8C16-60710F18B9D7}" type="presOf" srcId="{A82F694F-A6F4-439C-A80B-97CF31B45FAA}" destId="{3BE53CCF-21FC-3D45-9461-203E851039D5}" srcOrd="1" destOrd="0" presId="urn:microsoft.com/office/officeart/2005/8/layout/vProcess5"/>
    <dgm:cxn modelId="{6B51F3FE-4909-2845-99C7-0B69E602460E}" type="presOf" srcId="{7548B1D6-94C9-4D20-AFAA-AA7504059076}" destId="{DF4C9D66-0A32-014E-A6D8-61532E0ED1A8}" srcOrd="0" destOrd="0" presId="urn:microsoft.com/office/officeart/2005/8/layout/vProcess5"/>
    <dgm:cxn modelId="{16C5D174-3805-1D42-857E-CB1C3C0D66C4}" type="presParOf" srcId="{8C3AF5D1-CEC3-BB46-8CB1-9B8A2BB72EEB}" destId="{F0ED61EA-6E70-DA4E-A1EF-83D51037D2D6}" srcOrd="0" destOrd="0" presId="urn:microsoft.com/office/officeart/2005/8/layout/vProcess5"/>
    <dgm:cxn modelId="{B3E7F63E-1964-3F46-AE80-D08954E879CF}" type="presParOf" srcId="{8C3AF5D1-CEC3-BB46-8CB1-9B8A2BB72EEB}" destId="{FC5A9007-ACDD-404B-A260-F4E4E3785DF1}" srcOrd="1" destOrd="0" presId="urn:microsoft.com/office/officeart/2005/8/layout/vProcess5"/>
    <dgm:cxn modelId="{EB8F28B3-E68D-DF46-86FF-DE56741685A5}" type="presParOf" srcId="{8C3AF5D1-CEC3-BB46-8CB1-9B8A2BB72EEB}" destId="{B5A52C64-A42D-2B44-848E-EDCA97F05BB9}" srcOrd="2" destOrd="0" presId="urn:microsoft.com/office/officeart/2005/8/layout/vProcess5"/>
    <dgm:cxn modelId="{76425D2E-23BC-B24E-BD72-F409B32DE885}" type="presParOf" srcId="{8C3AF5D1-CEC3-BB46-8CB1-9B8A2BB72EEB}" destId="{B3B55799-6CC2-6049-9AE4-D0BB2569D4FC}" srcOrd="3" destOrd="0" presId="urn:microsoft.com/office/officeart/2005/8/layout/vProcess5"/>
    <dgm:cxn modelId="{6336941F-069A-934A-A02B-59BABFA3222F}" type="presParOf" srcId="{8C3AF5D1-CEC3-BB46-8CB1-9B8A2BB72EEB}" destId="{53DF3C56-D72C-2B41-8490-4DCB5010AA5A}" srcOrd="4" destOrd="0" presId="urn:microsoft.com/office/officeart/2005/8/layout/vProcess5"/>
    <dgm:cxn modelId="{6EEF2EBD-E113-F343-BEA9-02AFB09B5613}" type="presParOf" srcId="{8C3AF5D1-CEC3-BB46-8CB1-9B8A2BB72EEB}" destId="{2704DBDB-3DBF-944A-B750-3E19E361BA07}" srcOrd="5" destOrd="0" presId="urn:microsoft.com/office/officeart/2005/8/layout/vProcess5"/>
    <dgm:cxn modelId="{ACB05488-E5E7-774C-BE4E-F90F66F2FC20}" type="presParOf" srcId="{8C3AF5D1-CEC3-BB46-8CB1-9B8A2BB72EEB}" destId="{AADB6564-F8C4-1A46-8090-6BCC32D3B162}" srcOrd="6" destOrd="0" presId="urn:microsoft.com/office/officeart/2005/8/layout/vProcess5"/>
    <dgm:cxn modelId="{22BAB9D7-E76F-E647-A24E-576B79059831}" type="presParOf" srcId="{8C3AF5D1-CEC3-BB46-8CB1-9B8A2BB72EEB}" destId="{DF4C9D66-0A32-014E-A6D8-61532E0ED1A8}" srcOrd="7" destOrd="0" presId="urn:microsoft.com/office/officeart/2005/8/layout/vProcess5"/>
    <dgm:cxn modelId="{86D1DFB7-C17A-BC4D-8839-C67DE83435DE}" type="presParOf" srcId="{8C3AF5D1-CEC3-BB46-8CB1-9B8A2BB72EEB}" destId="{3BE53CCF-21FC-3D45-9461-203E851039D5}" srcOrd="8" destOrd="0" presId="urn:microsoft.com/office/officeart/2005/8/layout/vProcess5"/>
    <dgm:cxn modelId="{CB19323B-E7C3-BC44-AD38-6C954FE03090}" type="presParOf" srcId="{8C3AF5D1-CEC3-BB46-8CB1-9B8A2BB72EEB}" destId="{9B8007D4-BE12-794D-95D4-B4176F103671}" srcOrd="9" destOrd="0" presId="urn:microsoft.com/office/officeart/2005/8/layout/vProcess5"/>
    <dgm:cxn modelId="{B58F2865-DDD0-8746-B225-0F1B6D43914D}" type="presParOf" srcId="{8C3AF5D1-CEC3-BB46-8CB1-9B8A2BB72EEB}" destId="{E5546E2B-F551-9B4A-A800-C4D55710FD8A}" srcOrd="10" destOrd="0" presId="urn:microsoft.com/office/officeart/2005/8/layout/vProcess5"/>
    <dgm:cxn modelId="{3E62C475-A0A0-4F4C-BA40-B7287FB23132}" type="presParOf" srcId="{8C3AF5D1-CEC3-BB46-8CB1-9B8A2BB72EEB}" destId="{8657F2F7-5287-D647-964E-37516416E7B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EA1B48-E8FA-42A0-AB87-F8462C8F3E29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03F542C-2126-46A7-AC37-A6EB33B981B2}">
      <dgm:prSet/>
      <dgm:spPr/>
      <dgm:t>
        <a:bodyPr/>
        <a:lstStyle/>
        <a:p>
          <a:r>
            <a:rPr lang="bg-BG"/>
            <a:t>Децата, израснали в семейства със зависими членове, са с по-висок риск да развият зависимости.</a:t>
          </a:r>
          <a:endParaRPr lang="en-US"/>
        </a:p>
      </dgm:t>
    </dgm:pt>
    <dgm:pt modelId="{E2AE46EB-ED34-414D-B5F1-A830710EC297}" type="parTrans" cxnId="{0F736D28-6CD4-4F99-B911-8737A6249756}">
      <dgm:prSet/>
      <dgm:spPr/>
      <dgm:t>
        <a:bodyPr/>
        <a:lstStyle/>
        <a:p>
          <a:endParaRPr lang="en-US"/>
        </a:p>
      </dgm:t>
    </dgm:pt>
    <dgm:pt modelId="{3AF1EEFF-8B13-462C-9877-AAE1560D6ED8}" type="sibTrans" cxnId="{0F736D28-6CD4-4F99-B911-8737A6249756}">
      <dgm:prSet/>
      <dgm:spPr/>
      <dgm:t>
        <a:bodyPr/>
        <a:lstStyle/>
        <a:p>
          <a:endParaRPr lang="en-US"/>
        </a:p>
      </dgm:t>
    </dgm:pt>
    <dgm:pt modelId="{155B1050-6263-47BF-8245-007D50368FE8}">
      <dgm:prSet/>
      <dgm:spPr/>
      <dgm:t>
        <a:bodyPr/>
        <a:lstStyle/>
        <a:p>
          <a:r>
            <a:rPr lang="bg-BG"/>
            <a:t>Липсата на емоционална подкрепа и комуникация в семейството може да тласне младите хора към търсене на утеха в никотина или други вещества.</a:t>
          </a:r>
          <a:endParaRPr lang="en-US"/>
        </a:p>
      </dgm:t>
    </dgm:pt>
    <dgm:pt modelId="{4A87995D-EF03-445B-9D4E-13AE1D4A18FD}" type="parTrans" cxnId="{F437C71A-C5F7-487B-8A94-495F352AF7DA}">
      <dgm:prSet/>
      <dgm:spPr/>
      <dgm:t>
        <a:bodyPr/>
        <a:lstStyle/>
        <a:p>
          <a:endParaRPr lang="en-US"/>
        </a:p>
      </dgm:t>
    </dgm:pt>
    <dgm:pt modelId="{156F87A5-AE0C-4FFB-BFD1-491E37096082}" type="sibTrans" cxnId="{F437C71A-C5F7-487B-8A94-495F352AF7DA}">
      <dgm:prSet/>
      <dgm:spPr/>
      <dgm:t>
        <a:bodyPr/>
        <a:lstStyle/>
        <a:p>
          <a:endParaRPr lang="en-US"/>
        </a:p>
      </dgm:t>
    </dgm:pt>
    <dgm:pt modelId="{3C8ACA9F-A1F1-412D-BAF9-4004FA57E01A}">
      <dgm:prSet/>
      <dgm:spPr/>
      <dgm:t>
        <a:bodyPr/>
        <a:lstStyle/>
        <a:p>
          <a:r>
            <a:rPr lang="bg-BG"/>
            <a:t>Авторитарният или прекалено либералният стил на родителство също може да повлияе върху склонността към зависимости.</a:t>
          </a:r>
          <a:endParaRPr lang="en-US"/>
        </a:p>
      </dgm:t>
    </dgm:pt>
    <dgm:pt modelId="{618B1015-AA8A-4980-865C-39BAF3EB706A}" type="parTrans" cxnId="{5E47B2C1-8722-4743-9564-FD18A96B1715}">
      <dgm:prSet/>
      <dgm:spPr/>
      <dgm:t>
        <a:bodyPr/>
        <a:lstStyle/>
        <a:p>
          <a:endParaRPr lang="en-US"/>
        </a:p>
      </dgm:t>
    </dgm:pt>
    <dgm:pt modelId="{B7673DA4-3ED5-4714-8CA8-F39F722E844D}" type="sibTrans" cxnId="{5E47B2C1-8722-4743-9564-FD18A96B1715}">
      <dgm:prSet/>
      <dgm:spPr/>
      <dgm:t>
        <a:bodyPr/>
        <a:lstStyle/>
        <a:p>
          <a:endParaRPr lang="en-US"/>
        </a:p>
      </dgm:t>
    </dgm:pt>
    <dgm:pt modelId="{F2927A57-320F-AB43-BC47-E03C1DD2C7AF}" type="pres">
      <dgm:prSet presAssocID="{6CEA1B48-E8FA-42A0-AB87-F8462C8F3E2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BEB6A2-9A0A-5E44-8AF3-EF849EC9E46F}" type="pres">
      <dgm:prSet presAssocID="{A03F542C-2126-46A7-AC37-A6EB33B981B2}" presName="hierRoot1" presStyleCnt="0"/>
      <dgm:spPr/>
    </dgm:pt>
    <dgm:pt modelId="{6411400F-3748-5045-97E3-5EA34DBA44A2}" type="pres">
      <dgm:prSet presAssocID="{A03F542C-2126-46A7-AC37-A6EB33B981B2}" presName="composite" presStyleCnt="0"/>
      <dgm:spPr/>
    </dgm:pt>
    <dgm:pt modelId="{8B7C1740-9A7C-F041-872F-C9854F6C61B1}" type="pres">
      <dgm:prSet presAssocID="{A03F542C-2126-46A7-AC37-A6EB33B981B2}" presName="background" presStyleLbl="node0" presStyleIdx="0" presStyleCnt="3"/>
      <dgm:spPr/>
    </dgm:pt>
    <dgm:pt modelId="{8754E478-64E7-A14C-9C59-2EE05A1DBBD4}" type="pres">
      <dgm:prSet presAssocID="{A03F542C-2126-46A7-AC37-A6EB33B981B2}" presName="text" presStyleLbl="fgAcc0" presStyleIdx="0" presStyleCnt="3">
        <dgm:presLayoutVars>
          <dgm:chPref val="3"/>
        </dgm:presLayoutVars>
      </dgm:prSet>
      <dgm:spPr/>
    </dgm:pt>
    <dgm:pt modelId="{FD1F4550-8612-F645-B20F-E0152230176C}" type="pres">
      <dgm:prSet presAssocID="{A03F542C-2126-46A7-AC37-A6EB33B981B2}" presName="hierChild2" presStyleCnt="0"/>
      <dgm:spPr/>
    </dgm:pt>
    <dgm:pt modelId="{7B239000-3868-F349-B0FC-433CC371CC4A}" type="pres">
      <dgm:prSet presAssocID="{155B1050-6263-47BF-8245-007D50368FE8}" presName="hierRoot1" presStyleCnt="0"/>
      <dgm:spPr/>
    </dgm:pt>
    <dgm:pt modelId="{6C9A63CF-2261-0A4D-BE42-1006CE9A89DE}" type="pres">
      <dgm:prSet presAssocID="{155B1050-6263-47BF-8245-007D50368FE8}" presName="composite" presStyleCnt="0"/>
      <dgm:spPr/>
    </dgm:pt>
    <dgm:pt modelId="{5E50D469-AD6C-0344-BE4E-01125035632B}" type="pres">
      <dgm:prSet presAssocID="{155B1050-6263-47BF-8245-007D50368FE8}" presName="background" presStyleLbl="node0" presStyleIdx="1" presStyleCnt="3"/>
      <dgm:spPr/>
    </dgm:pt>
    <dgm:pt modelId="{22E41FF8-DAC9-2147-A687-E89D5DC7561A}" type="pres">
      <dgm:prSet presAssocID="{155B1050-6263-47BF-8245-007D50368FE8}" presName="text" presStyleLbl="fgAcc0" presStyleIdx="1" presStyleCnt="3">
        <dgm:presLayoutVars>
          <dgm:chPref val="3"/>
        </dgm:presLayoutVars>
      </dgm:prSet>
      <dgm:spPr/>
    </dgm:pt>
    <dgm:pt modelId="{CDF6E75E-E9ED-1E49-94DE-0052E77993B9}" type="pres">
      <dgm:prSet presAssocID="{155B1050-6263-47BF-8245-007D50368FE8}" presName="hierChild2" presStyleCnt="0"/>
      <dgm:spPr/>
    </dgm:pt>
    <dgm:pt modelId="{4ACA7C8E-BAF6-DD43-B21F-330FAC5BB6EF}" type="pres">
      <dgm:prSet presAssocID="{3C8ACA9F-A1F1-412D-BAF9-4004FA57E01A}" presName="hierRoot1" presStyleCnt="0"/>
      <dgm:spPr/>
    </dgm:pt>
    <dgm:pt modelId="{A44B156E-D796-5440-ADCF-6259318704D1}" type="pres">
      <dgm:prSet presAssocID="{3C8ACA9F-A1F1-412D-BAF9-4004FA57E01A}" presName="composite" presStyleCnt="0"/>
      <dgm:spPr/>
    </dgm:pt>
    <dgm:pt modelId="{9C73DE0F-E683-A842-A6E5-56C3736DB7BF}" type="pres">
      <dgm:prSet presAssocID="{3C8ACA9F-A1F1-412D-BAF9-4004FA57E01A}" presName="background" presStyleLbl="node0" presStyleIdx="2" presStyleCnt="3"/>
      <dgm:spPr/>
    </dgm:pt>
    <dgm:pt modelId="{E37EDDC7-BC17-084D-B161-C9BC7F41FCBE}" type="pres">
      <dgm:prSet presAssocID="{3C8ACA9F-A1F1-412D-BAF9-4004FA57E01A}" presName="text" presStyleLbl="fgAcc0" presStyleIdx="2" presStyleCnt="3">
        <dgm:presLayoutVars>
          <dgm:chPref val="3"/>
        </dgm:presLayoutVars>
      </dgm:prSet>
      <dgm:spPr/>
    </dgm:pt>
    <dgm:pt modelId="{30413D84-6BF1-1E45-8EA9-67630F10ED4E}" type="pres">
      <dgm:prSet presAssocID="{3C8ACA9F-A1F1-412D-BAF9-4004FA57E01A}" presName="hierChild2" presStyleCnt="0"/>
      <dgm:spPr/>
    </dgm:pt>
  </dgm:ptLst>
  <dgm:cxnLst>
    <dgm:cxn modelId="{D40DBC10-4C86-5247-8263-7FA2B615166A}" type="presOf" srcId="{A03F542C-2126-46A7-AC37-A6EB33B981B2}" destId="{8754E478-64E7-A14C-9C59-2EE05A1DBBD4}" srcOrd="0" destOrd="0" presId="urn:microsoft.com/office/officeart/2005/8/layout/hierarchy1"/>
    <dgm:cxn modelId="{F437C71A-C5F7-487B-8A94-495F352AF7DA}" srcId="{6CEA1B48-E8FA-42A0-AB87-F8462C8F3E29}" destId="{155B1050-6263-47BF-8245-007D50368FE8}" srcOrd="1" destOrd="0" parTransId="{4A87995D-EF03-445B-9D4E-13AE1D4A18FD}" sibTransId="{156F87A5-AE0C-4FFB-BFD1-491E37096082}"/>
    <dgm:cxn modelId="{0F736D28-6CD4-4F99-B911-8737A6249756}" srcId="{6CEA1B48-E8FA-42A0-AB87-F8462C8F3E29}" destId="{A03F542C-2126-46A7-AC37-A6EB33B981B2}" srcOrd="0" destOrd="0" parTransId="{E2AE46EB-ED34-414D-B5F1-A830710EC297}" sibTransId="{3AF1EEFF-8B13-462C-9877-AAE1560D6ED8}"/>
    <dgm:cxn modelId="{4E0A6C4D-8DE4-EA4B-A596-D7737B3A5A64}" type="presOf" srcId="{3C8ACA9F-A1F1-412D-BAF9-4004FA57E01A}" destId="{E37EDDC7-BC17-084D-B161-C9BC7F41FCBE}" srcOrd="0" destOrd="0" presId="urn:microsoft.com/office/officeart/2005/8/layout/hierarchy1"/>
    <dgm:cxn modelId="{D2BEA497-8ABF-1C4F-B18F-E035E76CA17E}" type="presOf" srcId="{155B1050-6263-47BF-8245-007D50368FE8}" destId="{22E41FF8-DAC9-2147-A687-E89D5DC7561A}" srcOrd="0" destOrd="0" presId="urn:microsoft.com/office/officeart/2005/8/layout/hierarchy1"/>
    <dgm:cxn modelId="{875FD2BB-CADE-E841-90FA-D04BADCD296D}" type="presOf" srcId="{6CEA1B48-E8FA-42A0-AB87-F8462C8F3E29}" destId="{F2927A57-320F-AB43-BC47-E03C1DD2C7AF}" srcOrd="0" destOrd="0" presId="urn:microsoft.com/office/officeart/2005/8/layout/hierarchy1"/>
    <dgm:cxn modelId="{5E47B2C1-8722-4743-9564-FD18A96B1715}" srcId="{6CEA1B48-E8FA-42A0-AB87-F8462C8F3E29}" destId="{3C8ACA9F-A1F1-412D-BAF9-4004FA57E01A}" srcOrd="2" destOrd="0" parTransId="{618B1015-AA8A-4980-865C-39BAF3EB706A}" sibTransId="{B7673DA4-3ED5-4714-8CA8-F39F722E844D}"/>
    <dgm:cxn modelId="{838F1C42-235F-BE4A-A009-E001FEECA603}" type="presParOf" srcId="{F2927A57-320F-AB43-BC47-E03C1DD2C7AF}" destId="{43BEB6A2-9A0A-5E44-8AF3-EF849EC9E46F}" srcOrd="0" destOrd="0" presId="urn:microsoft.com/office/officeart/2005/8/layout/hierarchy1"/>
    <dgm:cxn modelId="{60CD6369-16BC-7441-A55C-4190AC6FA00D}" type="presParOf" srcId="{43BEB6A2-9A0A-5E44-8AF3-EF849EC9E46F}" destId="{6411400F-3748-5045-97E3-5EA34DBA44A2}" srcOrd="0" destOrd="0" presId="urn:microsoft.com/office/officeart/2005/8/layout/hierarchy1"/>
    <dgm:cxn modelId="{404CBC71-F1B2-4845-9807-FE6A747429B0}" type="presParOf" srcId="{6411400F-3748-5045-97E3-5EA34DBA44A2}" destId="{8B7C1740-9A7C-F041-872F-C9854F6C61B1}" srcOrd="0" destOrd="0" presId="urn:microsoft.com/office/officeart/2005/8/layout/hierarchy1"/>
    <dgm:cxn modelId="{C6885542-F2C0-C943-9A61-AE0EA9CA6367}" type="presParOf" srcId="{6411400F-3748-5045-97E3-5EA34DBA44A2}" destId="{8754E478-64E7-A14C-9C59-2EE05A1DBBD4}" srcOrd="1" destOrd="0" presId="urn:microsoft.com/office/officeart/2005/8/layout/hierarchy1"/>
    <dgm:cxn modelId="{4C58E88A-CF83-DC46-8214-6F926CC878C0}" type="presParOf" srcId="{43BEB6A2-9A0A-5E44-8AF3-EF849EC9E46F}" destId="{FD1F4550-8612-F645-B20F-E0152230176C}" srcOrd="1" destOrd="0" presId="urn:microsoft.com/office/officeart/2005/8/layout/hierarchy1"/>
    <dgm:cxn modelId="{34EB2088-245A-6B45-BD4E-4D028873E8E6}" type="presParOf" srcId="{F2927A57-320F-AB43-BC47-E03C1DD2C7AF}" destId="{7B239000-3868-F349-B0FC-433CC371CC4A}" srcOrd="1" destOrd="0" presId="urn:microsoft.com/office/officeart/2005/8/layout/hierarchy1"/>
    <dgm:cxn modelId="{907AA976-93AC-8B4D-9DF8-E19FDAD85CA7}" type="presParOf" srcId="{7B239000-3868-F349-B0FC-433CC371CC4A}" destId="{6C9A63CF-2261-0A4D-BE42-1006CE9A89DE}" srcOrd="0" destOrd="0" presId="urn:microsoft.com/office/officeart/2005/8/layout/hierarchy1"/>
    <dgm:cxn modelId="{56CA56D2-29D8-664E-A1BD-DBE4D50448C7}" type="presParOf" srcId="{6C9A63CF-2261-0A4D-BE42-1006CE9A89DE}" destId="{5E50D469-AD6C-0344-BE4E-01125035632B}" srcOrd="0" destOrd="0" presId="urn:microsoft.com/office/officeart/2005/8/layout/hierarchy1"/>
    <dgm:cxn modelId="{3F182F01-F422-DD43-85FC-3F3DEC7A361B}" type="presParOf" srcId="{6C9A63CF-2261-0A4D-BE42-1006CE9A89DE}" destId="{22E41FF8-DAC9-2147-A687-E89D5DC7561A}" srcOrd="1" destOrd="0" presId="urn:microsoft.com/office/officeart/2005/8/layout/hierarchy1"/>
    <dgm:cxn modelId="{B54CEEFC-5992-6648-8EC3-A1EA0E69CEA6}" type="presParOf" srcId="{7B239000-3868-F349-B0FC-433CC371CC4A}" destId="{CDF6E75E-E9ED-1E49-94DE-0052E77993B9}" srcOrd="1" destOrd="0" presId="urn:microsoft.com/office/officeart/2005/8/layout/hierarchy1"/>
    <dgm:cxn modelId="{AF101010-1F9A-6B45-A527-7B053316AF10}" type="presParOf" srcId="{F2927A57-320F-AB43-BC47-E03C1DD2C7AF}" destId="{4ACA7C8E-BAF6-DD43-B21F-330FAC5BB6EF}" srcOrd="2" destOrd="0" presId="urn:microsoft.com/office/officeart/2005/8/layout/hierarchy1"/>
    <dgm:cxn modelId="{9551690F-5253-5848-ACA4-F35F87B12B2E}" type="presParOf" srcId="{4ACA7C8E-BAF6-DD43-B21F-330FAC5BB6EF}" destId="{A44B156E-D796-5440-ADCF-6259318704D1}" srcOrd="0" destOrd="0" presId="urn:microsoft.com/office/officeart/2005/8/layout/hierarchy1"/>
    <dgm:cxn modelId="{9402D01A-F9DE-FC4A-BF2E-34826E69A55C}" type="presParOf" srcId="{A44B156E-D796-5440-ADCF-6259318704D1}" destId="{9C73DE0F-E683-A842-A6E5-56C3736DB7BF}" srcOrd="0" destOrd="0" presId="urn:microsoft.com/office/officeart/2005/8/layout/hierarchy1"/>
    <dgm:cxn modelId="{DD51EA1F-690A-0149-B774-6358B0F01710}" type="presParOf" srcId="{A44B156E-D796-5440-ADCF-6259318704D1}" destId="{E37EDDC7-BC17-084D-B161-C9BC7F41FCBE}" srcOrd="1" destOrd="0" presId="urn:microsoft.com/office/officeart/2005/8/layout/hierarchy1"/>
    <dgm:cxn modelId="{F1E7B58F-5512-F646-A7E1-C2563A55A621}" type="presParOf" srcId="{4ACA7C8E-BAF6-DD43-B21F-330FAC5BB6EF}" destId="{30413D84-6BF1-1E45-8EA9-67630F10ED4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A890DC-FDEA-44D1-B9BA-88144A54F3B2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E84A66C-9073-451E-AD87-48EE53E7C3D2}">
      <dgm:prSet/>
      <dgm:spPr/>
      <dgm:t>
        <a:bodyPr/>
        <a:lstStyle/>
        <a:p>
          <a:r>
            <a:rPr lang="bg-BG" b="0" i="0"/>
            <a:t>В общества, в които употребата на никотин и алкохол е социално приемлива, младите хора са по-склонни да възприемат тези вещества като „нормални“.</a:t>
          </a:r>
          <a:endParaRPr lang="en-US"/>
        </a:p>
      </dgm:t>
    </dgm:pt>
    <dgm:pt modelId="{5F25045E-AC86-4BC2-9D3F-FA0A76C50901}" type="parTrans" cxnId="{2B9BA4DB-C3C9-40CE-AAFF-13C6B5528087}">
      <dgm:prSet/>
      <dgm:spPr/>
      <dgm:t>
        <a:bodyPr/>
        <a:lstStyle/>
        <a:p>
          <a:endParaRPr lang="en-US"/>
        </a:p>
      </dgm:t>
    </dgm:pt>
    <dgm:pt modelId="{9010D41C-E146-4C9F-BE5A-1F7FC697515F}" type="sibTrans" cxnId="{2B9BA4DB-C3C9-40CE-AAFF-13C6B5528087}">
      <dgm:prSet/>
      <dgm:spPr/>
      <dgm:t>
        <a:bodyPr/>
        <a:lstStyle/>
        <a:p>
          <a:endParaRPr lang="en-US"/>
        </a:p>
      </dgm:t>
    </dgm:pt>
    <dgm:pt modelId="{72D0646D-4F13-4C16-B421-78E126C2333A}">
      <dgm:prSet/>
      <dgm:spPr/>
      <dgm:t>
        <a:bodyPr/>
        <a:lstStyle/>
        <a:p>
          <a:r>
            <a:rPr lang="bg-BG" b="0" i="0"/>
            <a:t>Финансовите трудности, липсата на перспективи и социалната изолация увеличават вероятността за развитие на зависимости.</a:t>
          </a:r>
          <a:endParaRPr lang="en-US"/>
        </a:p>
      </dgm:t>
    </dgm:pt>
    <dgm:pt modelId="{05E5C14F-EEC4-40EC-8D4E-B50EE966DF73}" type="parTrans" cxnId="{9FED3980-785D-496F-932E-AE8E1024C472}">
      <dgm:prSet/>
      <dgm:spPr/>
      <dgm:t>
        <a:bodyPr/>
        <a:lstStyle/>
        <a:p>
          <a:endParaRPr lang="en-US"/>
        </a:p>
      </dgm:t>
    </dgm:pt>
    <dgm:pt modelId="{365280EE-EBFB-4E75-8DEF-607BB4D4FE55}" type="sibTrans" cxnId="{9FED3980-785D-496F-932E-AE8E1024C472}">
      <dgm:prSet/>
      <dgm:spPr/>
      <dgm:t>
        <a:bodyPr/>
        <a:lstStyle/>
        <a:p>
          <a:endParaRPr lang="en-US"/>
        </a:p>
      </dgm:t>
    </dgm:pt>
    <dgm:pt modelId="{40BF8370-70C6-A04A-86EB-3804039A702F}" type="pres">
      <dgm:prSet presAssocID="{35A890DC-FDEA-44D1-B9BA-88144A54F3B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ABD77D6-DF98-6E45-902A-AAC731069A00}" type="pres">
      <dgm:prSet presAssocID="{3E84A66C-9073-451E-AD87-48EE53E7C3D2}" presName="hierRoot1" presStyleCnt="0"/>
      <dgm:spPr/>
    </dgm:pt>
    <dgm:pt modelId="{CEEBD5B6-CAB7-6844-BA60-4D324C8B4E75}" type="pres">
      <dgm:prSet presAssocID="{3E84A66C-9073-451E-AD87-48EE53E7C3D2}" presName="composite" presStyleCnt="0"/>
      <dgm:spPr/>
    </dgm:pt>
    <dgm:pt modelId="{FC5466DD-1381-A048-B7D6-2720B656FF7F}" type="pres">
      <dgm:prSet presAssocID="{3E84A66C-9073-451E-AD87-48EE53E7C3D2}" presName="background" presStyleLbl="node0" presStyleIdx="0" presStyleCnt="2"/>
      <dgm:spPr/>
    </dgm:pt>
    <dgm:pt modelId="{EEEAEA51-0CA5-A34D-94C2-2422B383DD24}" type="pres">
      <dgm:prSet presAssocID="{3E84A66C-9073-451E-AD87-48EE53E7C3D2}" presName="text" presStyleLbl="fgAcc0" presStyleIdx="0" presStyleCnt="2">
        <dgm:presLayoutVars>
          <dgm:chPref val="3"/>
        </dgm:presLayoutVars>
      </dgm:prSet>
      <dgm:spPr/>
    </dgm:pt>
    <dgm:pt modelId="{89F5E08A-2739-3145-A504-EF7CD0D1CFC8}" type="pres">
      <dgm:prSet presAssocID="{3E84A66C-9073-451E-AD87-48EE53E7C3D2}" presName="hierChild2" presStyleCnt="0"/>
      <dgm:spPr/>
    </dgm:pt>
    <dgm:pt modelId="{0CE1AAAE-9B65-1747-BCA3-0C78EB262BB5}" type="pres">
      <dgm:prSet presAssocID="{72D0646D-4F13-4C16-B421-78E126C2333A}" presName="hierRoot1" presStyleCnt="0"/>
      <dgm:spPr/>
    </dgm:pt>
    <dgm:pt modelId="{AD504364-0010-0847-A791-507CE75DA5C3}" type="pres">
      <dgm:prSet presAssocID="{72D0646D-4F13-4C16-B421-78E126C2333A}" presName="composite" presStyleCnt="0"/>
      <dgm:spPr/>
    </dgm:pt>
    <dgm:pt modelId="{D2FC37E4-C080-4E41-88EB-DD6D8C54A4B2}" type="pres">
      <dgm:prSet presAssocID="{72D0646D-4F13-4C16-B421-78E126C2333A}" presName="background" presStyleLbl="node0" presStyleIdx="1" presStyleCnt="2"/>
      <dgm:spPr/>
    </dgm:pt>
    <dgm:pt modelId="{B0C53217-BC92-AB41-8F17-07E1BD13824F}" type="pres">
      <dgm:prSet presAssocID="{72D0646D-4F13-4C16-B421-78E126C2333A}" presName="text" presStyleLbl="fgAcc0" presStyleIdx="1" presStyleCnt="2">
        <dgm:presLayoutVars>
          <dgm:chPref val="3"/>
        </dgm:presLayoutVars>
      </dgm:prSet>
      <dgm:spPr/>
    </dgm:pt>
    <dgm:pt modelId="{BF84F037-6952-AA49-BD67-7DAB952D6C5B}" type="pres">
      <dgm:prSet presAssocID="{72D0646D-4F13-4C16-B421-78E126C2333A}" presName="hierChild2" presStyleCnt="0"/>
      <dgm:spPr/>
    </dgm:pt>
  </dgm:ptLst>
  <dgm:cxnLst>
    <dgm:cxn modelId="{85DA4527-8A88-7E45-AD96-8B06A30998CF}" type="presOf" srcId="{35A890DC-FDEA-44D1-B9BA-88144A54F3B2}" destId="{40BF8370-70C6-A04A-86EB-3804039A702F}" srcOrd="0" destOrd="0" presId="urn:microsoft.com/office/officeart/2005/8/layout/hierarchy1"/>
    <dgm:cxn modelId="{9FED3980-785D-496F-932E-AE8E1024C472}" srcId="{35A890DC-FDEA-44D1-B9BA-88144A54F3B2}" destId="{72D0646D-4F13-4C16-B421-78E126C2333A}" srcOrd="1" destOrd="0" parTransId="{05E5C14F-EEC4-40EC-8D4E-B50EE966DF73}" sibTransId="{365280EE-EBFB-4E75-8DEF-607BB4D4FE55}"/>
    <dgm:cxn modelId="{FB2A9594-BC08-8643-AB30-F2DB68073D51}" type="presOf" srcId="{3E84A66C-9073-451E-AD87-48EE53E7C3D2}" destId="{EEEAEA51-0CA5-A34D-94C2-2422B383DD24}" srcOrd="0" destOrd="0" presId="urn:microsoft.com/office/officeart/2005/8/layout/hierarchy1"/>
    <dgm:cxn modelId="{2AAAEF9E-FE81-CE4B-92FA-7547AD83DC05}" type="presOf" srcId="{72D0646D-4F13-4C16-B421-78E126C2333A}" destId="{B0C53217-BC92-AB41-8F17-07E1BD13824F}" srcOrd="0" destOrd="0" presId="urn:microsoft.com/office/officeart/2005/8/layout/hierarchy1"/>
    <dgm:cxn modelId="{2B9BA4DB-C3C9-40CE-AAFF-13C6B5528087}" srcId="{35A890DC-FDEA-44D1-B9BA-88144A54F3B2}" destId="{3E84A66C-9073-451E-AD87-48EE53E7C3D2}" srcOrd="0" destOrd="0" parTransId="{5F25045E-AC86-4BC2-9D3F-FA0A76C50901}" sibTransId="{9010D41C-E146-4C9F-BE5A-1F7FC697515F}"/>
    <dgm:cxn modelId="{D451D6C9-3463-8848-81C7-D194B246AF8E}" type="presParOf" srcId="{40BF8370-70C6-A04A-86EB-3804039A702F}" destId="{2ABD77D6-DF98-6E45-902A-AAC731069A00}" srcOrd="0" destOrd="0" presId="urn:microsoft.com/office/officeart/2005/8/layout/hierarchy1"/>
    <dgm:cxn modelId="{BB938031-EB28-494F-BB4A-06CF5298DC00}" type="presParOf" srcId="{2ABD77D6-DF98-6E45-902A-AAC731069A00}" destId="{CEEBD5B6-CAB7-6844-BA60-4D324C8B4E75}" srcOrd="0" destOrd="0" presId="urn:microsoft.com/office/officeart/2005/8/layout/hierarchy1"/>
    <dgm:cxn modelId="{327B464F-B980-BC42-A616-08BE02A595AE}" type="presParOf" srcId="{CEEBD5B6-CAB7-6844-BA60-4D324C8B4E75}" destId="{FC5466DD-1381-A048-B7D6-2720B656FF7F}" srcOrd="0" destOrd="0" presId="urn:microsoft.com/office/officeart/2005/8/layout/hierarchy1"/>
    <dgm:cxn modelId="{30CD60AB-D8F7-5544-8CF2-44408FF2D6B0}" type="presParOf" srcId="{CEEBD5B6-CAB7-6844-BA60-4D324C8B4E75}" destId="{EEEAEA51-0CA5-A34D-94C2-2422B383DD24}" srcOrd="1" destOrd="0" presId="urn:microsoft.com/office/officeart/2005/8/layout/hierarchy1"/>
    <dgm:cxn modelId="{0281B30D-521F-1441-B339-FEC39A64F58C}" type="presParOf" srcId="{2ABD77D6-DF98-6E45-902A-AAC731069A00}" destId="{89F5E08A-2739-3145-A504-EF7CD0D1CFC8}" srcOrd="1" destOrd="0" presId="urn:microsoft.com/office/officeart/2005/8/layout/hierarchy1"/>
    <dgm:cxn modelId="{B65A6B0A-7CD0-7F4D-8BDF-96424DA415E3}" type="presParOf" srcId="{40BF8370-70C6-A04A-86EB-3804039A702F}" destId="{0CE1AAAE-9B65-1747-BCA3-0C78EB262BB5}" srcOrd="1" destOrd="0" presId="urn:microsoft.com/office/officeart/2005/8/layout/hierarchy1"/>
    <dgm:cxn modelId="{B5F6995A-4BBF-5747-B489-012A1AE1F250}" type="presParOf" srcId="{0CE1AAAE-9B65-1747-BCA3-0C78EB262BB5}" destId="{AD504364-0010-0847-A791-507CE75DA5C3}" srcOrd="0" destOrd="0" presId="urn:microsoft.com/office/officeart/2005/8/layout/hierarchy1"/>
    <dgm:cxn modelId="{A72A90AE-14B0-4145-892E-C35ED23D54AE}" type="presParOf" srcId="{AD504364-0010-0847-A791-507CE75DA5C3}" destId="{D2FC37E4-C080-4E41-88EB-DD6D8C54A4B2}" srcOrd="0" destOrd="0" presId="urn:microsoft.com/office/officeart/2005/8/layout/hierarchy1"/>
    <dgm:cxn modelId="{C967D595-8C87-834F-817E-E07A7201E8D6}" type="presParOf" srcId="{AD504364-0010-0847-A791-507CE75DA5C3}" destId="{B0C53217-BC92-AB41-8F17-07E1BD13824F}" srcOrd="1" destOrd="0" presId="urn:microsoft.com/office/officeart/2005/8/layout/hierarchy1"/>
    <dgm:cxn modelId="{0D89E91F-F7A8-D24E-A786-FC3B8704DA72}" type="presParOf" srcId="{0CE1AAAE-9B65-1747-BCA3-0C78EB262BB5}" destId="{BF84F037-6952-AA49-BD67-7DAB952D6C5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6315DA-298F-483C-88A3-F2D65379F40D}" type="doc">
      <dgm:prSet loTypeId="urn:microsoft.com/office/officeart/2005/8/layout/matrix3" loCatId="matrix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0D77E459-5B82-4158-B413-8D6AF6EA341A}">
      <dgm:prSet/>
      <dgm:spPr/>
      <dgm:t>
        <a:bodyPr/>
        <a:lstStyle/>
        <a:p>
          <a:r>
            <a:rPr lang="bg-BG"/>
            <a:t>Незрялост на префронталната кора → по-нисък самоконтрол и по-висока импулсивност.</a:t>
          </a:r>
          <a:endParaRPr lang="en-US"/>
        </a:p>
      </dgm:t>
    </dgm:pt>
    <dgm:pt modelId="{373E43A2-DCB6-49AE-8808-29D854251C9D}" type="parTrans" cxnId="{5C97FA2A-70BB-4D30-A60A-7B1CDFE802EE}">
      <dgm:prSet/>
      <dgm:spPr/>
      <dgm:t>
        <a:bodyPr/>
        <a:lstStyle/>
        <a:p>
          <a:endParaRPr lang="en-US"/>
        </a:p>
      </dgm:t>
    </dgm:pt>
    <dgm:pt modelId="{B280F2EF-4062-4888-B115-9E334ACD36FF}" type="sibTrans" cxnId="{5C97FA2A-70BB-4D30-A60A-7B1CDFE802EE}">
      <dgm:prSet/>
      <dgm:spPr/>
      <dgm:t>
        <a:bodyPr/>
        <a:lstStyle/>
        <a:p>
          <a:endParaRPr lang="en-US"/>
        </a:p>
      </dgm:t>
    </dgm:pt>
    <dgm:pt modelId="{138D053E-F10F-411B-B3FF-B0FDFF78FF11}">
      <dgm:prSet/>
      <dgm:spPr/>
      <dgm:t>
        <a:bodyPr/>
        <a:lstStyle/>
        <a:p>
          <a:r>
            <a:rPr lang="bg-BG" dirty="0"/>
            <a:t>По-силна реакция на допаминовите стимули, което прави удоволствието от веществото по-интензивно.</a:t>
          </a:r>
          <a:endParaRPr lang="en-US" dirty="0"/>
        </a:p>
      </dgm:t>
    </dgm:pt>
    <dgm:pt modelId="{28048A5E-D760-48B3-B90B-BB0514B8B19D}" type="parTrans" cxnId="{9A8991AC-1F8A-4ECB-BAC9-AF4E5ABD45B4}">
      <dgm:prSet/>
      <dgm:spPr/>
      <dgm:t>
        <a:bodyPr/>
        <a:lstStyle/>
        <a:p>
          <a:endParaRPr lang="en-US"/>
        </a:p>
      </dgm:t>
    </dgm:pt>
    <dgm:pt modelId="{2F49B618-3E92-4208-8A3A-28D3B034469E}" type="sibTrans" cxnId="{9A8991AC-1F8A-4ECB-BAC9-AF4E5ABD45B4}">
      <dgm:prSet/>
      <dgm:spPr/>
      <dgm:t>
        <a:bodyPr/>
        <a:lstStyle/>
        <a:p>
          <a:endParaRPr lang="en-US"/>
        </a:p>
      </dgm:t>
    </dgm:pt>
    <dgm:pt modelId="{D5D338E8-8FB9-4AAC-8D8E-6399A13EE517}">
      <dgm:prSet/>
      <dgm:spPr/>
      <dgm:t>
        <a:bodyPr/>
        <a:lstStyle/>
        <a:p>
          <a:r>
            <a:rPr lang="bg-BG"/>
            <a:t>Липса на житейски опит → подценяване на рисковете и надценяване на моментното удоволствие.</a:t>
          </a:r>
          <a:endParaRPr lang="en-US"/>
        </a:p>
      </dgm:t>
    </dgm:pt>
    <dgm:pt modelId="{88916F10-4FAA-48FF-B3C0-3CDC51174278}" type="parTrans" cxnId="{DFBF49C3-51D3-46FA-87A7-AA55993969E2}">
      <dgm:prSet/>
      <dgm:spPr/>
      <dgm:t>
        <a:bodyPr/>
        <a:lstStyle/>
        <a:p>
          <a:endParaRPr lang="en-US"/>
        </a:p>
      </dgm:t>
    </dgm:pt>
    <dgm:pt modelId="{3AC5E771-A9EC-4F80-8A21-8415E8AB76EB}" type="sibTrans" cxnId="{DFBF49C3-51D3-46FA-87A7-AA55993969E2}">
      <dgm:prSet/>
      <dgm:spPr/>
      <dgm:t>
        <a:bodyPr/>
        <a:lstStyle/>
        <a:p>
          <a:endParaRPr lang="en-US"/>
        </a:p>
      </dgm:t>
    </dgm:pt>
    <dgm:pt modelId="{0D2C55E7-9400-42E6-8C0F-7FFED0B0CE19}">
      <dgm:prSet/>
      <dgm:spPr/>
      <dgm:t>
        <a:bodyPr/>
        <a:lstStyle/>
        <a:p>
          <a:r>
            <a:rPr lang="bg-BG" dirty="0"/>
            <a:t>Социалният натиск и нуждата от приемане във </a:t>
          </a:r>
          <a:r>
            <a:rPr lang="bg-BG" dirty="0" err="1"/>
            <a:t>връстническа</a:t>
          </a:r>
          <a:r>
            <a:rPr lang="bg-BG" dirty="0"/>
            <a:t> група играят критична роля.</a:t>
          </a:r>
          <a:endParaRPr lang="en-US" dirty="0"/>
        </a:p>
      </dgm:t>
    </dgm:pt>
    <dgm:pt modelId="{C0DD78D2-CBDA-4A34-8D23-40DCB6AD9DBE}" type="parTrans" cxnId="{70628F79-0A24-44A2-9D0B-894D4B69ABD2}">
      <dgm:prSet/>
      <dgm:spPr/>
      <dgm:t>
        <a:bodyPr/>
        <a:lstStyle/>
        <a:p>
          <a:endParaRPr lang="en-US"/>
        </a:p>
      </dgm:t>
    </dgm:pt>
    <dgm:pt modelId="{24CAAA89-9D9D-4052-84B8-1E7762F23E68}" type="sibTrans" cxnId="{70628F79-0A24-44A2-9D0B-894D4B69ABD2}">
      <dgm:prSet/>
      <dgm:spPr/>
      <dgm:t>
        <a:bodyPr/>
        <a:lstStyle/>
        <a:p>
          <a:endParaRPr lang="en-US"/>
        </a:p>
      </dgm:t>
    </dgm:pt>
    <dgm:pt modelId="{C61DEF28-F800-A440-9123-0E2607A81D32}" type="pres">
      <dgm:prSet presAssocID="{806315DA-298F-483C-88A3-F2D65379F40D}" presName="matrix" presStyleCnt="0">
        <dgm:presLayoutVars>
          <dgm:chMax val="1"/>
          <dgm:dir/>
          <dgm:resizeHandles val="exact"/>
        </dgm:presLayoutVars>
      </dgm:prSet>
      <dgm:spPr/>
    </dgm:pt>
    <dgm:pt modelId="{E1306059-D917-194D-80B9-704383C90D44}" type="pres">
      <dgm:prSet presAssocID="{806315DA-298F-483C-88A3-F2D65379F40D}" presName="diamond" presStyleLbl="bgShp" presStyleIdx="0" presStyleCnt="1"/>
      <dgm:spPr/>
    </dgm:pt>
    <dgm:pt modelId="{8ADFDEC0-4F7D-CA47-87A8-8EF4455DA7B7}" type="pres">
      <dgm:prSet presAssocID="{806315DA-298F-483C-88A3-F2D65379F40D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54E05C1-3BB0-914F-AE5E-7A39F0C430C1}" type="pres">
      <dgm:prSet presAssocID="{806315DA-298F-483C-88A3-F2D65379F40D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741BCE8-6A9B-624C-A30C-D13FDF44CDC0}" type="pres">
      <dgm:prSet presAssocID="{806315DA-298F-483C-88A3-F2D65379F40D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68E8639-A062-FB49-AE34-DBABFB53AA6E}" type="pres">
      <dgm:prSet presAssocID="{806315DA-298F-483C-88A3-F2D65379F40D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E543817-B049-4144-B3CD-8C6FA67B9306}" type="presOf" srcId="{D5D338E8-8FB9-4AAC-8D8E-6399A13EE517}" destId="{A741BCE8-6A9B-624C-A30C-D13FDF44CDC0}" srcOrd="0" destOrd="0" presId="urn:microsoft.com/office/officeart/2005/8/layout/matrix3"/>
    <dgm:cxn modelId="{5C97FA2A-70BB-4D30-A60A-7B1CDFE802EE}" srcId="{806315DA-298F-483C-88A3-F2D65379F40D}" destId="{0D77E459-5B82-4158-B413-8D6AF6EA341A}" srcOrd="0" destOrd="0" parTransId="{373E43A2-DCB6-49AE-8808-29D854251C9D}" sibTransId="{B280F2EF-4062-4888-B115-9E334ACD36FF}"/>
    <dgm:cxn modelId="{26EC0C56-5E9E-CA43-BAFD-1E795BB57640}" type="presOf" srcId="{0D2C55E7-9400-42E6-8C0F-7FFED0B0CE19}" destId="{068E8639-A062-FB49-AE34-DBABFB53AA6E}" srcOrd="0" destOrd="0" presId="urn:microsoft.com/office/officeart/2005/8/layout/matrix3"/>
    <dgm:cxn modelId="{70628F79-0A24-44A2-9D0B-894D4B69ABD2}" srcId="{806315DA-298F-483C-88A3-F2D65379F40D}" destId="{0D2C55E7-9400-42E6-8C0F-7FFED0B0CE19}" srcOrd="3" destOrd="0" parTransId="{C0DD78D2-CBDA-4A34-8D23-40DCB6AD9DBE}" sibTransId="{24CAAA89-9D9D-4052-84B8-1E7762F23E68}"/>
    <dgm:cxn modelId="{04ED54A1-4E26-2544-825C-2C1002BCE507}" type="presOf" srcId="{138D053E-F10F-411B-B3FF-B0FDFF78FF11}" destId="{E54E05C1-3BB0-914F-AE5E-7A39F0C430C1}" srcOrd="0" destOrd="0" presId="urn:microsoft.com/office/officeart/2005/8/layout/matrix3"/>
    <dgm:cxn modelId="{E3970FA9-F886-CC48-AF07-5A457FAEE79A}" type="presOf" srcId="{806315DA-298F-483C-88A3-F2D65379F40D}" destId="{C61DEF28-F800-A440-9123-0E2607A81D32}" srcOrd="0" destOrd="0" presId="urn:microsoft.com/office/officeart/2005/8/layout/matrix3"/>
    <dgm:cxn modelId="{B3C591AA-DC7E-C044-8A8B-2F10535D59B5}" type="presOf" srcId="{0D77E459-5B82-4158-B413-8D6AF6EA341A}" destId="{8ADFDEC0-4F7D-CA47-87A8-8EF4455DA7B7}" srcOrd="0" destOrd="0" presId="urn:microsoft.com/office/officeart/2005/8/layout/matrix3"/>
    <dgm:cxn modelId="{9A8991AC-1F8A-4ECB-BAC9-AF4E5ABD45B4}" srcId="{806315DA-298F-483C-88A3-F2D65379F40D}" destId="{138D053E-F10F-411B-B3FF-B0FDFF78FF11}" srcOrd="1" destOrd="0" parTransId="{28048A5E-D760-48B3-B90B-BB0514B8B19D}" sibTransId="{2F49B618-3E92-4208-8A3A-28D3B034469E}"/>
    <dgm:cxn modelId="{DFBF49C3-51D3-46FA-87A7-AA55993969E2}" srcId="{806315DA-298F-483C-88A3-F2D65379F40D}" destId="{D5D338E8-8FB9-4AAC-8D8E-6399A13EE517}" srcOrd="2" destOrd="0" parTransId="{88916F10-4FAA-48FF-B3C0-3CDC51174278}" sibTransId="{3AC5E771-A9EC-4F80-8A21-8415E8AB76EB}"/>
    <dgm:cxn modelId="{ED450588-528B-B34B-AC59-50AEA662639D}" type="presParOf" srcId="{C61DEF28-F800-A440-9123-0E2607A81D32}" destId="{E1306059-D917-194D-80B9-704383C90D44}" srcOrd="0" destOrd="0" presId="urn:microsoft.com/office/officeart/2005/8/layout/matrix3"/>
    <dgm:cxn modelId="{6B7987E7-9B62-8947-86E4-72D434E7E4C1}" type="presParOf" srcId="{C61DEF28-F800-A440-9123-0E2607A81D32}" destId="{8ADFDEC0-4F7D-CA47-87A8-8EF4455DA7B7}" srcOrd="1" destOrd="0" presId="urn:microsoft.com/office/officeart/2005/8/layout/matrix3"/>
    <dgm:cxn modelId="{495A88D1-9A1A-DA47-8E3B-AC2B375420A9}" type="presParOf" srcId="{C61DEF28-F800-A440-9123-0E2607A81D32}" destId="{E54E05C1-3BB0-914F-AE5E-7A39F0C430C1}" srcOrd="2" destOrd="0" presId="urn:microsoft.com/office/officeart/2005/8/layout/matrix3"/>
    <dgm:cxn modelId="{0BB98A11-63DD-E04F-8C64-0ADF699B8629}" type="presParOf" srcId="{C61DEF28-F800-A440-9123-0E2607A81D32}" destId="{A741BCE8-6A9B-624C-A30C-D13FDF44CDC0}" srcOrd="3" destOrd="0" presId="urn:microsoft.com/office/officeart/2005/8/layout/matrix3"/>
    <dgm:cxn modelId="{ED839829-222B-244F-8F76-E8B936A3E9CF}" type="presParOf" srcId="{C61DEF28-F800-A440-9123-0E2607A81D32}" destId="{068E8639-A062-FB49-AE34-DBABFB53AA6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86AD88-9AFC-4C2C-B484-2F0B9ADEA865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BF77CD5-8C46-47B4-8FEB-E5CD35CC525F}">
      <dgm:prSet/>
      <dgm:spPr/>
      <dgm:t>
        <a:bodyPr/>
        <a:lstStyle/>
        <a:p>
          <a:r>
            <a:rPr lang="bg-BG"/>
            <a:t>Физически последици</a:t>
          </a:r>
          <a:endParaRPr lang="en-US"/>
        </a:p>
      </dgm:t>
    </dgm:pt>
    <dgm:pt modelId="{95C59F44-B491-44B1-939D-F7B0AF419307}" type="parTrans" cxnId="{8AEDA76C-C3B0-4184-B01C-DB3D76D2686E}">
      <dgm:prSet/>
      <dgm:spPr/>
      <dgm:t>
        <a:bodyPr/>
        <a:lstStyle/>
        <a:p>
          <a:endParaRPr lang="en-US"/>
        </a:p>
      </dgm:t>
    </dgm:pt>
    <dgm:pt modelId="{2CE4616C-5671-4054-BA22-733FC4263D13}" type="sibTrans" cxnId="{8AEDA76C-C3B0-4184-B01C-DB3D76D2686E}">
      <dgm:prSet/>
      <dgm:spPr/>
      <dgm:t>
        <a:bodyPr/>
        <a:lstStyle/>
        <a:p>
          <a:endParaRPr lang="en-US"/>
        </a:p>
      </dgm:t>
    </dgm:pt>
    <dgm:pt modelId="{ED9B350A-EDC5-471A-82B5-F5E72CD9BFBA}">
      <dgm:prSet/>
      <dgm:spPr/>
      <dgm:t>
        <a:bodyPr/>
        <a:lstStyle/>
        <a:p>
          <a:r>
            <a:rPr lang="bg-BG" i="0"/>
            <a:t>Хронични белодробни заболявания, бронхит и намалена белодробна функция.</a:t>
          </a:r>
          <a:endParaRPr lang="en-US"/>
        </a:p>
      </dgm:t>
    </dgm:pt>
    <dgm:pt modelId="{2524B871-89DA-4C12-9D92-4EAE7A2912D3}" type="parTrans" cxnId="{A42609DC-360C-4A70-BCE8-2EEC3F7CCACC}">
      <dgm:prSet/>
      <dgm:spPr/>
      <dgm:t>
        <a:bodyPr/>
        <a:lstStyle/>
        <a:p>
          <a:endParaRPr lang="en-US"/>
        </a:p>
      </dgm:t>
    </dgm:pt>
    <dgm:pt modelId="{BD698C42-4F53-47C9-8CED-4AA579453893}" type="sibTrans" cxnId="{A42609DC-360C-4A70-BCE8-2EEC3F7CCACC}">
      <dgm:prSet/>
      <dgm:spPr/>
      <dgm:t>
        <a:bodyPr/>
        <a:lstStyle/>
        <a:p>
          <a:endParaRPr lang="en-US"/>
        </a:p>
      </dgm:t>
    </dgm:pt>
    <dgm:pt modelId="{97CED870-9E7B-4D19-80C5-21BC77C2076B}">
      <dgm:prSet/>
      <dgm:spPr/>
      <dgm:t>
        <a:bodyPr/>
        <a:lstStyle/>
        <a:p>
          <a:r>
            <a:rPr lang="bg-BG" i="0"/>
            <a:t>Повишен риск от сърдечно-съдови заболявания.</a:t>
          </a:r>
          <a:endParaRPr lang="en-US"/>
        </a:p>
      </dgm:t>
    </dgm:pt>
    <dgm:pt modelId="{558C4C82-4B45-468B-B05C-C47CC02E868D}" type="parTrans" cxnId="{33694884-6FE4-4BBD-8562-E894CF8D696B}">
      <dgm:prSet/>
      <dgm:spPr/>
      <dgm:t>
        <a:bodyPr/>
        <a:lstStyle/>
        <a:p>
          <a:endParaRPr lang="en-US"/>
        </a:p>
      </dgm:t>
    </dgm:pt>
    <dgm:pt modelId="{49CB6F6B-ADE1-43BF-855B-976007957424}" type="sibTrans" cxnId="{33694884-6FE4-4BBD-8562-E894CF8D696B}">
      <dgm:prSet/>
      <dgm:spPr/>
      <dgm:t>
        <a:bodyPr/>
        <a:lstStyle/>
        <a:p>
          <a:endParaRPr lang="en-US"/>
        </a:p>
      </dgm:t>
    </dgm:pt>
    <dgm:pt modelId="{0AECFAE9-4A12-4670-81D7-E778CFF83809}">
      <dgm:prSet/>
      <dgm:spPr/>
      <dgm:t>
        <a:bodyPr/>
        <a:lstStyle/>
        <a:p>
          <a:r>
            <a:rPr lang="bg-BG" i="0"/>
            <a:t>Потенциални репродуктивни проблеми при продължителна употреба.</a:t>
          </a:r>
          <a:br>
            <a:rPr lang="bg-BG"/>
          </a:br>
          <a:endParaRPr lang="en-US"/>
        </a:p>
      </dgm:t>
    </dgm:pt>
    <dgm:pt modelId="{3278136A-8E82-46B3-BE13-B0333C20EA2D}" type="parTrans" cxnId="{23253E82-CD4D-4687-A7F7-425CA9F67682}">
      <dgm:prSet/>
      <dgm:spPr/>
      <dgm:t>
        <a:bodyPr/>
        <a:lstStyle/>
        <a:p>
          <a:endParaRPr lang="en-US"/>
        </a:p>
      </dgm:t>
    </dgm:pt>
    <dgm:pt modelId="{3C705418-0350-4007-952D-9BC560C6462C}" type="sibTrans" cxnId="{23253E82-CD4D-4687-A7F7-425CA9F67682}">
      <dgm:prSet/>
      <dgm:spPr/>
      <dgm:t>
        <a:bodyPr/>
        <a:lstStyle/>
        <a:p>
          <a:endParaRPr lang="en-US"/>
        </a:p>
      </dgm:t>
    </dgm:pt>
    <dgm:pt modelId="{351D4D09-6D55-4668-9988-8298496E1B71}">
      <dgm:prSet/>
      <dgm:spPr/>
      <dgm:t>
        <a:bodyPr/>
        <a:lstStyle/>
        <a:p>
          <a:r>
            <a:rPr lang="bg-BG"/>
            <a:t>Психически последици</a:t>
          </a:r>
          <a:endParaRPr lang="en-US"/>
        </a:p>
      </dgm:t>
    </dgm:pt>
    <dgm:pt modelId="{67E606BF-8B27-40F5-9843-BDC140AE2193}" type="parTrans" cxnId="{C882AFBC-2C69-4901-8E1A-08C9F446DDEB}">
      <dgm:prSet/>
      <dgm:spPr/>
      <dgm:t>
        <a:bodyPr/>
        <a:lstStyle/>
        <a:p>
          <a:endParaRPr lang="en-US"/>
        </a:p>
      </dgm:t>
    </dgm:pt>
    <dgm:pt modelId="{912919F5-C8AE-4B05-B85C-41710902C2D1}" type="sibTrans" cxnId="{C882AFBC-2C69-4901-8E1A-08C9F446DDEB}">
      <dgm:prSet/>
      <dgm:spPr/>
      <dgm:t>
        <a:bodyPr/>
        <a:lstStyle/>
        <a:p>
          <a:endParaRPr lang="en-US"/>
        </a:p>
      </dgm:t>
    </dgm:pt>
    <dgm:pt modelId="{7619A280-D509-4333-8106-6A68AB88D87D}">
      <dgm:prSet/>
      <dgm:spPr/>
      <dgm:t>
        <a:bodyPr/>
        <a:lstStyle/>
        <a:p>
          <a:r>
            <a:rPr lang="bg-BG" i="0"/>
            <a:t>Повишен риск от тревожност и депресия.</a:t>
          </a:r>
          <a:endParaRPr lang="en-US"/>
        </a:p>
      </dgm:t>
    </dgm:pt>
    <dgm:pt modelId="{C00511BA-9790-4F60-8B0F-096F2ADA8056}" type="parTrans" cxnId="{C3C35DCC-E461-4ADF-A4DD-E1DA8175FCE5}">
      <dgm:prSet/>
      <dgm:spPr/>
      <dgm:t>
        <a:bodyPr/>
        <a:lstStyle/>
        <a:p>
          <a:endParaRPr lang="en-US"/>
        </a:p>
      </dgm:t>
    </dgm:pt>
    <dgm:pt modelId="{EE0D938A-110C-4722-8115-0B562FAF5EDD}" type="sibTrans" cxnId="{C3C35DCC-E461-4ADF-A4DD-E1DA8175FCE5}">
      <dgm:prSet/>
      <dgm:spPr/>
      <dgm:t>
        <a:bodyPr/>
        <a:lstStyle/>
        <a:p>
          <a:endParaRPr lang="en-US"/>
        </a:p>
      </dgm:t>
    </dgm:pt>
    <dgm:pt modelId="{48E8AFC2-3FE0-4B2F-9844-74D7D6FAC5B7}">
      <dgm:prSet/>
      <dgm:spPr/>
      <dgm:t>
        <a:bodyPr/>
        <a:lstStyle/>
        <a:p>
          <a:r>
            <a:rPr lang="bg-BG" i="0"/>
            <a:t>Проблеми с паметта и концентрацията.</a:t>
          </a:r>
          <a:endParaRPr lang="en-US"/>
        </a:p>
      </dgm:t>
    </dgm:pt>
    <dgm:pt modelId="{341385CD-F353-4D3A-9F60-7A398371B7F2}" type="parTrans" cxnId="{4009EAE5-BC4B-413E-AFD3-7AF7BF21CEE1}">
      <dgm:prSet/>
      <dgm:spPr/>
      <dgm:t>
        <a:bodyPr/>
        <a:lstStyle/>
        <a:p>
          <a:endParaRPr lang="en-US"/>
        </a:p>
      </dgm:t>
    </dgm:pt>
    <dgm:pt modelId="{E5560BBC-2495-4680-B7D9-05F08E3DB166}" type="sibTrans" cxnId="{4009EAE5-BC4B-413E-AFD3-7AF7BF21CEE1}">
      <dgm:prSet/>
      <dgm:spPr/>
      <dgm:t>
        <a:bodyPr/>
        <a:lstStyle/>
        <a:p>
          <a:endParaRPr lang="en-US"/>
        </a:p>
      </dgm:t>
    </dgm:pt>
    <dgm:pt modelId="{CB9D17D7-FA04-4BE1-A6D7-3C5A82E036E6}">
      <dgm:prSet/>
      <dgm:spPr/>
      <dgm:t>
        <a:bodyPr/>
        <a:lstStyle/>
        <a:p>
          <a:r>
            <a:rPr lang="bg-BG" i="0"/>
            <a:t>Социална изолация, свързана с пристрастяването.</a:t>
          </a:r>
          <a:endParaRPr lang="en-US"/>
        </a:p>
      </dgm:t>
    </dgm:pt>
    <dgm:pt modelId="{1AE7F709-250A-4D97-9F5B-ABF048C51483}" type="parTrans" cxnId="{3F3AC899-C850-4C86-A921-ECB72D051436}">
      <dgm:prSet/>
      <dgm:spPr/>
      <dgm:t>
        <a:bodyPr/>
        <a:lstStyle/>
        <a:p>
          <a:endParaRPr lang="en-US"/>
        </a:p>
      </dgm:t>
    </dgm:pt>
    <dgm:pt modelId="{54E64CB9-D194-4FA2-B5C2-9766259656EB}" type="sibTrans" cxnId="{3F3AC899-C850-4C86-A921-ECB72D051436}">
      <dgm:prSet/>
      <dgm:spPr/>
      <dgm:t>
        <a:bodyPr/>
        <a:lstStyle/>
        <a:p>
          <a:endParaRPr lang="en-US"/>
        </a:p>
      </dgm:t>
    </dgm:pt>
    <dgm:pt modelId="{80B1DF03-19D9-A24C-A8AC-D6C998362BE5}" type="pres">
      <dgm:prSet presAssocID="{3286AD88-9AFC-4C2C-B484-2F0B9ADEA865}" presName="linear" presStyleCnt="0">
        <dgm:presLayoutVars>
          <dgm:dir/>
          <dgm:animLvl val="lvl"/>
          <dgm:resizeHandles val="exact"/>
        </dgm:presLayoutVars>
      </dgm:prSet>
      <dgm:spPr/>
    </dgm:pt>
    <dgm:pt modelId="{694B5F5F-39B2-C146-B27D-1CB7FFFDDB59}" type="pres">
      <dgm:prSet presAssocID="{4BF77CD5-8C46-47B4-8FEB-E5CD35CC525F}" presName="parentLin" presStyleCnt="0"/>
      <dgm:spPr/>
    </dgm:pt>
    <dgm:pt modelId="{2E03B910-0456-EB42-B520-354E55B58357}" type="pres">
      <dgm:prSet presAssocID="{4BF77CD5-8C46-47B4-8FEB-E5CD35CC525F}" presName="parentLeftMargin" presStyleLbl="node1" presStyleIdx="0" presStyleCnt="2"/>
      <dgm:spPr/>
    </dgm:pt>
    <dgm:pt modelId="{DD574920-B0F8-984C-83F7-781E9A32EEFF}" type="pres">
      <dgm:prSet presAssocID="{4BF77CD5-8C46-47B4-8FEB-E5CD35CC525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9F7CE9F-BD7C-2540-99CF-48907D44FB9A}" type="pres">
      <dgm:prSet presAssocID="{4BF77CD5-8C46-47B4-8FEB-E5CD35CC525F}" presName="negativeSpace" presStyleCnt="0"/>
      <dgm:spPr/>
    </dgm:pt>
    <dgm:pt modelId="{4859CFAD-5151-B741-AB42-B7704D6EF59F}" type="pres">
      <dgm:prSet presAssocID="{4BF77CD5-8C46-47B4-8FEB-E5CD35CC525F}" presName="childText" presStyleLbl="conFgAcc1" presStyleIdx="0" presStyleCnt="2">
        <dgm:presLayoutVars>
          <dgm:bulletEnabled val="1"/>
        </dgm:presLayoutVars>
      </dgm:prSet>
      <dgm:spPr/>
    </dgm:pt>
    <dgm:pt modelId="{86F4D6B0-4D83-3D42-B451-D3693AD4748C}" type="pres">
      <dgm:prSet presAssocID="{2CE4616C-5671-4054-BA22-733FC4263D13}" presName="spaceBetweenRectangles" presStyleCnt="0"/>
      <dgm:spPr/>
    </dgm:pt>
    <dgm:pt modelId="{BCDD7B51-CFD6-824D-A92F-3C75B3A4FE31}" type="pres">
      <dgm:prSet presAssocID="{351D4D09-6D55-4668-9988-8298496E1B71}" presName="parentLin" presStyleCnt="0"/>
      <dgm:spPr/>
    </dgm:pt>
    <dgm:pt modelId="{6AA32BDD-8839-CB42-94B1-B602B13D40A3}" type="pres">
      <dgm:prSet presAssocID="{351D4D09-6D55-4668-9988-8298496E1B71}" presName="parentLeftMargin" presStyleLbl="node1" presStyleIdx="0" presStyleCnt="2"/>
      <dgm:spPr/>
    </dgm:pt>
    <dgm:pt modelId="{DD403254-DB17-A44B-B608-C5E2846ECEA9}" type="pres">
      <dgm:prSet presAssocID="{351D4D09-6D55-4668-9988-8298496E1B7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6F97051-08DC-614E-B576-0392054C00A2}" type="pres">
      <dgm:prSet presAssocID="{351D4D09-6D55-4668-9988-8298496E1B71}" presName="negativeSpace" presStyleCnt="0"/>
      <dgm:spPr/>
    </dgm:pt>
    <dgm:pt modelId="{E83A03E6-7407-4F43-86C7-9A608321535A}" type="pres">
      <dgm:prSet presAssocID="{351D4D09-6D55-4668-9988-8298496E1B7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5820616-BEF8-5941-859C-4A294DFAD23E}" type="presOf" srcId="{351D4D09-6D55-4668-9988-8298496E1B71}" destId="{DD403254-DB17-A44B-B608-C5E2846ECEA9}" srcOrd="1" destOrd="0" presId="urn:microsoft.com/office/officeart/2005/8/layout/list1"/>
    <dgm:cxn modelId="{06839A1B-5FDB-2446-9B81-F3FB5F3DA680}" type="presOf" srcId="{CB9D17D7-FA04-4BE1-A6D7-3C5A82E036E6}" destId="{E83A03E6-7407-4F43-86C7-9A608321535A}" srcOrd="0" destOrd="2" presId="urn:microsoft.com/office/officeart/2005/8/layout/list1"/>
    <dgm:cxn modelId="{EA26FE3B-E436-F240-B466-9A9A22BE68FC}" type="presOf" srcId="{4BF77CD5-8C46-47B4-8FEB-E5CD35CC525F}" destId="{2E03B910-0456-EB42-B520-354E55B58357}" srcOrd="0" destOrd="0" presId="urn:microsoft.com/office/officeart/2005/8/layout/list1"/>
    <dgm:cxn modelId="{BDE46D4F-FCFA-434D-9284-425CB236AF79}" type="presOf" srcId="{3286AD88-9AFC-4C2C-B484-2F0B9ADEA865}" destId="{80B1DF03-19D9-A24C-A8AC-D6C998362BE5}" srcOrd="0" destOrd="0" presId="urn:microsoft.com/office/officeart/2005/8/layout/list1"/>
    <dgm:cxn modelId="{DA524F60-6D90-5447-B00C-89D72574B841}" type="presOf" srcId="{4BF77CD5-8C46-47B4-8FEB-E5CD35CC525F}" destId="{DD574920-B0F8-984C-83F7-781E9A32EEFF}" srcOrd="1" destOrd="0" presId="urn:microsoft.com/office/officeart/2005/8/layout/list1"/>
    <dgm:cxn modelId="{8AEDA76C-C3B0-4184-B01C-DB3D76D2686E}" srcId="{3286AD88-9AFC-4C2C-B484-2F0B9ADEA865}" destId="{4BF77CD5-8C46-47B4-8FEB-E5CD35CC525F}" srcOrd="0" destOrd="0" parTransId="{95C59F44-B491-44B1-939D-F7B0AF419307}" sibTransId="{2CE4616C-5671-4054-BA22-733FC4263D13}"/>
    <dgm:cxn modelId="{34974D7A-F71B-7C40-8F45-5D41DBB4C16C}" type="presOf" srcId="{ED9B350A-EDC5-471A-82B5-F5E72CD9BFBA}" destId="{4859CFAD-5151-B741-AB42-B7704D6EF59F}" srcOrd="0" destOrd="0" presId="urn:microsoft.com/office/officeart/2005/8/layout/list1"/>
    <dgm:cxn modelId="{90E98C7E-595B-7E47-8AFF-0B73BCD57411}" type="presOf" srcId="{48E8AFC2-3FE0-4B2F-9844-74D7D6FAC5B7}" destId="{E83A03E6-7407-4F43-86C7-9A608321535A}" srcOrd="0" destOrd="1" presId="urn:microsoft.com/office/officeart/2005/8/layout/list1"/>
    <dgm:cxn modelId="{23253E82-CD4D-4687-A7F7-425CA9F67682}" srcId="{4BF77CD5-8C46-47B4-8FEB-E5CD35CC525F}" destId="{0AECFAE9-4A12-4670-81D7-E778CFF83809}" srcOrd="2" destOrd="0" parTransId="{3278136A-8E82-46B3-BE13-B0333C20EA2D}" sibTransId="{3C705418-0350-4007-952D-9BC560C6462C}"/>
    <dgm:cxn modelId="{33694884-6FE4-4BBD-8562-E894CF8D696B}" srcId="{4BF77CD5-8C46-47B4-8FEB-E5CD35CC525F}" destId="{97CED870-9E7B-4D19-80C5-21BC77C2076B}" srcOrd="1" destOrd="0" parTransId="{558C4C82-4B45-468B-B05C-C47CC02E868D}" sibTransId="{49CB6F6B-ADE1-43BF-855B-976007957424}"/>
    <dgm:cxn modelId="{3F3AC899-C850-4C86-A921-ECB72D051436}" srcId="{351D4D09-6D55-4668-9988-8298496E1B71}" destId="{CB9D17D7-FA04-4BE1-A6D7-3C5A82E036E6}" srcOrd="2" destOrd="0" parTransId="{1AE7F709-250A-4D97-9F5B-ABF048C51483}" sibTransId="{54E64CB9-D194-4FA2-B5C2-9766259656EB}"/>
    <dgm:cxn modelId="{39D2909B-5276-2B41-AC56-2FE37D5E2801}" type="presOf" srcId="{351D4D09-6D55-4668-9988-8298496E1B71}" destId="{6AA32BDD-8839-CB42-94B1-B602B13D40A3}" srcOrd="0" destOrd="0" presId="urn:microsoft.com/office/officeart/2005/8/layout/list1"/>
    <dgm:cxn modelId="{505A51A2-60A2-964F-A2D7-11D721201905}" type="presOf" srcId="{97CED870-9E7B-4D19-80C5-21BC77C2076B}" destId="{4859CFAD-5151-B741-AB42-B7704D6EF59F}" srcOrd="0" destOrd="1" presId="urn:microsoft.com/office/officeart/2005/8/layout/list1"/>
    <dgm:cxn modelId="{E9A2FCA6-4200-334F-A6D5-7F2E690BE70D}" type="presOf" srcId="{0AECFAE9-4A12-4670-81D7-E778CFF83809}" destId="{4859CFAD-5151-B741-AB42-B7704D6EF59F}" srcOrd="0" destOrd="2" presId="urn:microsoft.com/office/officeart/2005/8/layout/list1"/>
    <dgm:cxn modelId="{C882AFBC-2C69-4901-8E1A-08C9F446DDEB}" srcId="{3286AD88-9AFC-4C2C-B484-2F0B9ADEA865}" destId="{351D4D09-6D55-4668-9988-8298496E1B71}" srcOrd="1" destOrd="0" parTransId="{67E606BF-8B27-40F5-9843-BDC140AE2193}" sibTransId="{912919F5-C8AE-4B05-B85C-41710902C2D1}"/>
    <dgm:cxn modelId="{C3C35DCC-E461-4ADF-A4DD-E1DA8175FCE5}" srcId="{351D4D09-6D55-4668-9988-8298496E1B71}" destId="{7619A280-D509-4333-8106-6A68AB88D87D}" srcOrd="0" destOrd="0" parTransId="{C00511BA-9790-4F60-8B0F-096F2ADA8056}" sibTransId="{EE0D938A-110C-4722-8115-0B562FAF5EDD}"/>
    <dgm:cxn modelId="{A42609DC-360C-4A70-BCE8-2EEC3F7CCACC}" srcId="{4BF77CD5-8C46-47B4-8FEB-E5CD35CC525F}" destId="{ED9B350A-EDC5-471A-82B5-F5E72CD9BFBA}" srcOrd="0" destOrd="0" parTransId="{2524B871-89DA-4C12-9D92-4EAE7A2912D3}" sibTransId="{BD698C42-4F53-47C9-8CED-4AA579453893}"/>
    <dgm:cxn modelId="{4009EAE5-BC4B-413E-AFD3-7AF7BF21CEE1}" srcId="{351D4D09-6D55-4668-9988-8298496E1B71}" destId="{48E8AFC2-3FE0-4B2F-9844-74D7D6FAC5B7}" srcOrd="1" destOrd="0" parTransId="{341385CD-F353-4D3A-9F60-7A398371B7F2}" sibTransId="{E5560BBC-2495-4680-B7D9-05F08E3DB166}"/>
    <dgm:cxn modelId="{A825CAED-C3D7-9E47-BDF3-4A289E3890B0}" type="presOf" srcId="{7619A280-D509-4333-8106-6A68AB88D87D}" destId="{E83A03E6-7407-4F43-86C7-9A608321535A}" srcOrd="0" destOrd="0" presId="urn:microsoft.com/office/officeart/2005/8/layout/list1"/>
    <dgm:cxn modelId="{EFC13502-CA2D-B549-A20C-FD97A174108C}" type="presParOf" srcId="{80B1DF03-19D9-A24C-A8AC-D6C998362BE5}" destId="{694B5F5F-39B2-C146-B27D-1CB7FFFDDB59}" srcOrd="0" destOrd="0" presId="urn:microsoft.com/office/officeart/2005/8/layout/list1"/>
    <dgm:cxn modelId="{E5329780-E79E-1247-AE78-4DAF3BA4AC43}" type="presParOf" srcId="{694B5F5F-39B2-C146-B27D-1CB7FFFDDB59}" destId="{2E03B910-0456-EB42-B520-354E55B58357}" srcOrd="0" destOrd="0" presId="urn:microsoft.com/office/officeart/2005/8/layout/list1"/>
    <dgm:cxn modelId="{2B9B96F8-6ADA-1146-B0F4-F9F0F1FCF130}" type="presParOf" srcId="{694B5F5F-39B2-C146-B27D-1CB7FFFDDB59}" destId="{DD574920-B0F8-984C-83F7-781E9A32EEFF}" srcOrd="1" destOrd="0" presId="urn:microsoft.com/office/officeart/2005/8/layout/list1"/>
    <dgm:cxn modelId="{1104A72B-E53A-FB4D-B293-3DAC09F107AA}" type="presParOf" srcId="{80B1DF03-19D9-A24C-A8AC-D6C998362BE5}" destId="{E9F7CE9F-BD7C-2540-99CF-48907D44FB9A}" srcOrd="1" destOrd="0" presId="urn:microsoft.com/office/officeart/2005/8/layout/list1"/>
    <dgm:cxn modelId="{38CDE40D-D80F-B946-8433-78DF74142FAD}" type="presParOf" srcId="{80B1DF03-19D9-A24C-A8AC-D6C998362BE5}" destId="{4859CFAD-5151-B741-AB42-B7704D6EF59F}" srcOrd="2" destOrd="0" presId="urn:microsoft.com/office/officeart/2005/8/layout/list1"/>
    <dgm:cxn modelId="{A626AD1C-9194-014B-9B45-9B7885DC8B31}" type="presParOf" srcId="{80B1DF03-19D9-A24C-A8AC-D6C998362BE5}" destId="{86F4D6B0-4D83-3D42-B451-D3693AD4748C}" srcOrd="3" destOrd="0" presId="urn:microsoft.com/office/officeart/2005/8/layout/list1"/>
    <dgm:cxn modelId="{36EC12F7-877B-104E-9606-A01DAB36B3F3}" type="presParOf" srcId="{80B1DF03-19D9-A24C-A8AC-D6C998362BE5}" destId="{BCDD7B51-CFD6-824D-A92F-3C75B3A4FE31}" srcOrd="4" destOrd="0" presId="urn:microsoft.com/office/officeart/2005/8/layout/list1"/>
    <dgm:cxn modelId="{11BE5249-206D-7444-BCE0-98F4B36F8B82}" type="presParOf" srcId="{BCDD7B51-CFD6-824D-A92F-3C75B3A4FE31}" destId="{6AA32BDD-8839-CB42-94B1-B602B13D40A3}" srcOrd="0" destOrd="0" presId="urn:microsoft.com/office/officeart/2005/8/layout/list1"/>
    <dgm:cxn modelId="{C47168A0-7936-0146-ADC3-BC99AD7BB838}" type="presParOf" srcId="{BCDD7B51-CFD6-824D-A92F-3C75B3A4FE31}" destId="{DD403254-DB17-A44B-B608-C5E2846ECEA9}" srcOrd="1" destOrd="0" presId="urn:microsoft.com/office/officeart/2005/8/layout/list1"/>
    <dgm:cxn modelId="{6CEB233D-0781-0840-9D8D-4857552A684F}" type="presParOf" srcId="{80B1DF03-19D9-A24C-A8AC-D6C998362BE5}" destId="{86F97051-08DC-614E-B576-0392054C00A2}" srcOrd="5" destOrd="0" presId="urn:microsoft.com/office/officeart/2005/8/layout/list1"/>
    <dgm:cxn modelId="{98C1D557-046F-F247-971C-0726EAB990AC}" type="presParOf" srcId="{80B1DF03-19D9-A24C-A8AC-D6C998362BE5}" destId="{E83A03E6-7407-4F43-86C7-9A608321535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4B9C61-7898-47DA-A2FB-D625B200D48F}" type="doc">
      <dgm:prSet loTypeId="urn:microsoft.com/office/officeart/2005/8/layout/h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BCD09E5-B707-4589-8958-73862AC81327}">
      <dgm:prSet/>
      <dgm:spPr/>
      <dgm:t>
        <a:bodyPr/>
        <a:lstStyle/>
        <a:p>
          <a:r>
            <a:rPr lang="bg-BG" dirty="0"/>
            <a:t>Психика -&gt; Тяло</a:t>
          </a:r>
          <a:endParaRPr lang="en-US" dirty="0"/>
        </a:p>
      </dgm:t>
    </dgm:pt>
    <dgm:pt modelId="{7C8E9622-DE3C-41C6-8E84-5CEA4AA1F667}" type="parTrans" cxnId="{235EAA1A-8E9E-4459-9439-496CEF8BA926}">
      <dgm:prSet/>
      <dgm:spPr/>
      <dgm:t>
        <a:bodyPr/>
        <a:lstStyle/>
        <a:p>
          <a:endParaRPr lang="en-US"/>
        </a:p>
      </dgm:t>
    </dgm:pt>
    <dgm:pt modelId="{79F12211-B843-43F3-B064-D5A3C30B3888}" type="sibTrans" cxnId="{235EAA1A-8E9E-4459-9439-496CEF8BA926}">
      <dgm:prSet/>
      <dgm:spPr/>
      <dgm:t>
        <a:bodyPr/>
        <a:lstStyle/>
        <a:p>
          <a:endParaRPr lang="en-US"/>
        </a:p>
      </dgm:t>
    </dgm:pt>
    <dgm:pt modelId="{4BAA734A-CBDB-4645-A6F2-B597EF720B58}">
      <dgm:prSet/>
      <dgm:spPr/>
      <dgm:t>
        <a:bodyPr/>
        <a:lstStyle/>
        <a:p>
          <a:r>
            <a:rPr lang="bg-BG" i="0" dirty="0"/>
            <a:t>Стресът и тревожността могат да засилят желанието за употреба на вещества, които осигуряват моментно облекчение (</a:t>
          </a:r>
          <a:r>
            <a:rPr lang="bg-BG" i="0" dirty="0" err="1"/>
            <a:t>вейпинг</a:t>
          </a:r>
          <a:r>
            <a:rPr lang="bg-BG" i="0" dirty="0"/>
            <a:t>, никотин, алкохол).</a:t>
          </a:r>
          <a:endParaRPr lang="en-US" dirty="0"/>
        </a:p>
      </dgm:t>
    </dgm:pt>
    <dgm:pt modelId="{BA19AAE9-0BAD-45A6-B6B5-8A2EF62DB575}" type="parTrans" cxnId="{A0CDA7A2-7D23-4F69-A069-699BB30994B1}">
      <dgm:prSet/>
      <dgm:spPr/>
      <dgm:t>
        <a:bodyPr/>
        <a:lstStyle/>
        <a:p>
          <a:endParaRPr lang="en-US"/>
        </a:p>
      </dgm:t>
    </dgm:pt>
    <dgm:pt modelId="{26A817A5-4510-4993-9761-C0D7AED28B06}" type="sibTrans" cxnId="{A0CDA7A2-7D23-4F69-A069-699BB30994B1}">
      <dgm:prSet/>
      <dgm:spPr/>
      <dgm:t>
        <a:bodyPr/>
        <a:lstStyle/>
        <a:p>
          <a:endParaRPr lang="en-US"/>
        </a:p>
      </dgm:t>
    </dgm:pt>
    <dgm:pt modelId="{195AA94D-29A3-4DA5-8F97-C883F4485B70}">
      <dgm:prSet/>
      <dgm:spPr/>
      <dgm:t>
        <a:bodyPr/>
        <a:lstStyle/>
        <a:p>
          <a:r>
            <a:rPr lang="bg-BG" i="0"/>
            <a:t>Емоционалните травми (изоставяне, загуба, насилие) увеличават вероятността за търсене на „изход“ чрез вещества, които временно облекчават болката.</a:t>
          </a:r>
          <a:endParaRPr lang="en-US"/>
        </a:p>
      </dgm:t>
    </dgm:pt>
    <dgm:pt modelId="{FA58F92F-F189-4CC7-8537-3B6913A6D633}" type="parTrans" cxnId="{676C723F-6530-4FED-9F8B-54C241069B86}">
      <dgm:prSet/>
      <dgm:spPr/>
      <dgm:t>
        <a:bodyPr/>
        <a:lstStyle/>
        <a:p>
          <a:endParaRPr lang="en-US"/>
        </a:p>
      </dgm:t>
    </dgm:pt>
    <dgm:pt modelId="{66103149-2CC2-4555-B258-CF8DB8A5E3D3}" type="sibTrans" cxnId="{676C723F-6530-4FED-9F8B-54C241069B86}">
      <dgm:prSet/>
      <dgm:spPr/>
      <dgm:t>
        <a:bodyPr/>
        <a:lstStyle/>
        <a:p>
          <a:endParaRPr lang="en-US"/>
        </a:p>
      </dgm:t>
    </dgm:pt>
    <dgm:pt modelId="{E4CC6825-A646-40E7-BBBD-3D7204BB1FF0}">
      <dgm:prSet/>
      <dgm:spPr/>
      <dgm:t>
        <a:bodyPr/>
        <a:lstStyle/>
        <a:p>
          <a:r>
            <a:rPr lang="bg-BG" i="0"/>
            <a:t>Навикът и ритуалите също играят роля – пушенето или вейпингът може да се асоциира с конкретни социални ситуации (пауза, разговор, почивка).</a:t>
          </a:r>
          <a:endParaRPr lang="en-US"/>
        </a:p>
      </dgm:t>
    </dgm:pt>
    <dgm:pt modelId="{EDDC261F-C753-468B-A7FB-64960E961B6E}" type="parTrans" cxnId="{372F9BC0-176D-41C3-A12B-93E120DE6E04}">
      <dgm:prSet/>
      <dgm:spPr/>
      <dgm:t>
        <a:bodyPr/>
        <a:lstStyle/>
        <a:p>
          <a:endParaRPr lang="en-US"/>
        </a:p>
      </dgm:t>
    </dgm:pt>
    <dgm:pt modelId="{F1E034CC-2CA8-4F15-A5FC-CCB777FD197B}" type="sibTrans" cxnId="{372F9BC0-176D-41C3-A12B-93E120DE6E04}">
      <dgm:prSet/>
      <dgm:spPr/>
      <dgm:t>
        <a:bodyPr/>
        <a:lstStyle/>
        <a:p>
          <a:endParaRPr lang="en-US"/>
        </a:p>
      </dgm:t>
    </dgm:pt>
    <dgm:pt modelId="{1A5F044D-A822-48B6-9294-D24A093F3DE3}">
      <dgm:prSet/>
      <dgm:spPr/>
      <dgm:t>
        <a:bodyPr/>
        <a:lstStyle/>
        <a:p>
          <a:r>
            <a:rPr lang="bg-BG" dirty="0"/>
            <a:t>Тяло -&gt; Психика</a:t>
          </a:r>
          <a:endParaRPr lang="en-US" dirty="0"/>
        </a:p>
      </dgm:t>
    </dgm:pt>
    <dgm:pt modelId="{F15DAF06-6D1E-4491-8626-861D3ADABEB0}" type="parTrans" cxnId="{1C4D7F3E-2765-4790-8CD5-00909C018499}">
      <dgm:prSet/>
      <dgm:spPr/>
      <dgm:t>
        <a:bodyPr/>
        <a:lstStyle/>
        <a:p>
          <a:endParaRPr lang="en-US"/>
        </a:p>
      </dgm:t>
    </dgm:pt>
    <dgm:pt modelId="{28E86FFE-25FF-4751-8561-131F28656B2E}" type="sibTrans" cxnId="{1C4D7F3E-2765-4790-8CD5-00909C018499}">
      <dgm:prSet/>
      <dgm:spPr/>
      <dgm:t>
        <a:bodyPr/>
        <a:lstStyle/>
        <a:p>
          <a:endParaRPr lang="en-US"/>
        </a:p>
      </dgm:t>
    </dgm:pt>
    <dgm:pt modelId="{098E21BD-89AA-44DF-A731-1D131F8A051B}">
      <dgm:prSet/>
      <dgm:spPr/>
      <dgm:t>
        <a:bodyPr/>
        <a:lstStyle/>
        <a:p>
          <a:r>
            <a:rPr lang="bg-BG" i="0"/>
            <a:t>Никотинът стимулира производството на допамин, което създава илюзия за щастие и облекчение.</a:t>
          </a:r>
          <a:endParaRPr lang="en-US"/>
        </a:p>
      </dgm:t>
    </dgm:pt>
    <dgm:pt modelId="{0EC3562E-7CE2-4E8D-B1F0-760F09FBC7F8}" type="parTrans" cxnId="{30E191C5-48B7-4006-B616-C429506BDB77}">
      <dgm:prSet/>
      <dgm:spPr/>
      <dgm:t>
        <a:bodyPr/>
        <a:lstStyle/>
        <a:p>
          <a:endParaRPr lang="en-US"/>
        </a:p>
      </dgm:t>
    </dgm:pt>
    <dgm:pt modelId="{ADD88A95-FA47-450E-B352-D13A819C30A8}" type="sibTrans" cxnId="{30E191C5-48B7-4006-B616-C429506BDB77}">
      <dgm:prSet/>
      <dgm:spPr/>
      <dgm:t>
        <a:bodyPr/>
        <a:lstStyle/>
        <a:p>
          <a:endParaRPr lang="en-US"/>
        </a:p>
      </dgm:t>
    </dgm:pt>
    <dgm:pt modelId="{0E61C05F-4A85-46E8-A623-23A7139BF974}">
      <dgm:prSet/>
      <dgm:spPr/>
      <dgm:t>
        <a:bodyPr/>
        <a:lstStyle/>
        <a:p>
          <a:r>
            <a:rPr lang="bg-BG" i="0"/>
            <a:t>С времето мозъкът става по-малко чувствителен към естествени източници на удоволствие (спорт, социални контакти).</a:t>
          </a:r>
          <a:endParaRPr lang="en-US"/>
        </a:p>
      </dgm:t>
    </dgm:pt>
    <dgm:pt modelId="{A4A283B1-2DA9-48D9-A9EF-C2AC6E34B454}" type="parTrans" cxnId="{7E7115AA-B0C8-43C7-A22F-6692E9F80D59}">
      <dgm:prSet/>
      <dgm:spPr/>
      <dgm:t>
        <a:bodyPr/>
        <a:lstStyle/>
        <a:p>
          <a:endParaRPr lang="en-US"/>
        </a:p>
      </dgm:t>
    </dgm:pt>
    <dgm:pt modelId="{F5797ABE-4231-4E25-AECA-D09B3ECFAFFD}" type="sibTrans" cxnId="{7E7115AA-B0C8-43C7-A22F-6692E9F80D59}">
      <dgm:prSet/>
      <dgm:spPr/>
      <dgm:t>
        <a:bodyPr/>
        <a:lstStyle/>
        <a:p>
          <a:endParaRPr lang="en-US"/>
        </a:p>
      </dgm:t>
    </dgm:pt>
    <dgm:pt modelId="{B62EDBF1-1687-453A-B658-52D23ED9B202}">
      <dgm:prSet/>
      <dgm:spPr/>
      <dgm:t>
        <a:bodyPr/>
        <a:lstStyle/>
        <a:p>
          <a:r>
            <a:rPr lang="bg-BG" i="0"/>
            <a:t>След отказ от вейпинг или никотинова употреба се появяват раздразнителност, тревожност, депресия, защото тялото е свикнало с изкуственото производство на допамин.</a:t>
          </a:r>
          <a:endParaRPr lang="en-US"/>
        </a:p>
      </dgm:t>
    </dgm:pt>
    <dgm:pt modelId="{8576AA5A-895D-49DE-9388-668E11C56F00}" type="parTrans" cxnId="{BA65961E-8815-4A8D-BBAF-31F850233897}">
      <dgm:prSet/>
      <dgm:spPr/>
      <dgm:t>
        <a:bodyPr/>
        <a:lstStyle/>
        <a:p>
          <a:endParaRPr lang="en-US"/>
        </a:p>
      </dgm:t>
    </dgm:pt>
    <dgm:pt modelId="{C0C3BB55-F5FF-4B72-B418-D6602B877AA9}" type="sibTrans" cxnId="{BA65961E-8815-4A8D-BBAF-31F850233897}">
      <dgm:prSet/>
      <dgm:spPr/>
      <dgm:t>
        <a:bodyPr/>
        <a:lstStyle/>
        <a:p>
          <a:endParaRPr lang="en-US"/>
        </a:p>
      </dgm:t>
    </dgm:pt>
    <dgm:pt modelId="{7D7FD152-178F-F945-A539-351FF56EF834}" type="pres">
      <dgm:prSet presAssocID="{A74B9C61-7898-47DA-A2FB-D625B200D48F}" presName="Name0" presStyleCnt="0">
        <dgm:presLayoutVars>
          <dgm:dir/>
          <dgm:animLvl val="lvl"/>
          <dgm:resizeHandles val="exact"/>
        </dgm:presLayoutVars>
      </dgm:prSet>
      <dgm:spPr/>
    </dgm:pt>
    <dgm:pt modelId="{E1EA728B-2220-964B-B3F5-93B0B41AA367}" type="pres">
      <dgm:prSet presAssocID="{0BCD09E5-B707-4589-8958-73862AC81327}" presName="composite" presStyleCnt="0"/>
      <dgm:spPr/>
    </dgm:pt>
    <dgm:pt modelId="{30554869-2921-E146-A585-AB378103E2D6}" type="pres">
      <dgm:prSet presAssocID="{0BCD09E5-B707-4589-8958-73862AC8132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35AAE8C-1328-1447-8BD9-5E30C7ECAD0E}" type="pres">
      <dgm:prSet presAssocID="{0BCD09E5-B707-4589-8958-73862AC81327}" presName="desTx" presStyleLbl="alignAccFollowNode1" presStyleIdx="0" presStyleCnt="2">
        <dgm:presLayoutVars>
          <dgm:bulletEnabled val="1"/>
        </dgm:presLayoutVars>
      </dgm:prSet>
      <dgm:spPr/>
    </dgm:pt>
    <dgm:pt modelId="{F0C38749-F011-3F4F-A540-F3476683F399}" type="pres">
      <dgm:prSet presAssocID="{79F12211-B843-43F3-B064-D5A3C30B3888}" presName="space" presStyleCnt="0"/>
      <dgm:spPr/>
    </dgm:pt>
    <dgm:pt modelId="{AC4FA970-08C9-5A4D-BC52-816419E2FBD3}" type="pres">
      <dgm:prSet presAssocID="{1A5F044D-A822-48B6-9294-D24A093F3DE3}" presName="composite" presStyleCnt="0"/>
      <dgm:spPr/>
    </dgm:pt>
    <dgm:pt modelId="{B6C8AF3F-9605-044D-AB57-A13E30B58B13}" type="pres">
      <dgm:prSet presAssocID="{1A5F044D-A822-48B6-9294-D24A093F3DE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D4396BA-4502-E44F-8873-78BDFEB05D3A}" type="pres">
      <dgm:prSet presAssocID="{1A5F044D-A822-48B6-9294-D24A093F3DE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35EAA1A-8E9E-4459-9439-496CEF8BA926}" srcId="{A74B9C61-7898-47DA-A2FB-D625B200D48F}" destId="{0BCD09E5-B707-4589-8958-73862AC81327}" srcOrd="0" destOrd="0" parTransId="{7C8E9622-DE3C-41C6-8E84-5CEA4AA1F667}" sibTransId="{79F12211-B843-43F3-B064-D5A3C30B3888}"/>
    <dgm:cxn modelId="{BA65961E-8815-4A8D-BBAF-31F850233897}" srcId="{1A5F044D-A822-48B6-9294-D24A093F3DE3}" destId="{B62EDBF1-1687-453A-B658-52D23ED9B202}" srcOrd="2" destOrd="0" parTransId="{8576AA5A-895D-49DE-9388-668E11C56F00}" sibTransId="{C0C3BB55-F5FF-4B72-B418-D6602B877AA9}"/>
    <dgm:cxn modelId="{4F4DEB23-82E2-C04B-B2B9-31FD942E9D80}" type="presOf" srcId="{195AA94D-29A3-4DA5-8F97-C883F4485B70}" destId="{135AAE8C-1328-1447-8BD9-5E30C7ECAD0E}" srcOrd="0" destOrd="1" presId="urn:microsoft.com/office/officeart/2005/8/layout/hList1"/>
    <dgm:cxn modelId="{1C4D7F3E-2765-4790-8CD5-00909C018499}" srcId="{A74B9C61-7898-47DA-A2FB-D625B200D48F}" destId="{1A5F044D-A822-48B6-9294-D24A093F3DE3}" srcOrd="1" destOrd="0" parTransId="{F15DAF06-6D1E-4491-8626-861D3ADABEB0}" sibTransId="{28E86FFE-25FF-4751-8561-131F28656B2E}"/>
    <dgm:cxn modelId="{676C723F-6530-4FED-9F8B-54C241069B86}" srcId="{0BCD09E5-B707-4589-8958-73862AC81327}" destId="{195AA94D-29A3-4DA5-8F97-C883F4485B70}" srcOrd="1" destOrd="0" parTransId="{FA58F92F-F189-4CC7-8537-3B6913A6D633}" sibTransId="{66103149-2CC2-4555-B258-CF8DB8A5E3D3}"/>
    <dgm:cxn modelId="{EA5FA74A-71BA-7240-8A32-4E9E1D0CAB94}" type="presOf" srcId="{B62EDBF1-1687-453A-B658-52D23ED9B202}" destId="{4D4396BA-4502-E44F-8873-78BDFEB05D3A}" srcOrd="0" destOrd="2" presId="urn:microsoft.com/office/officeart/2005/8/layout/hList1"/>
    <dgm:cxn modelId="{A316C358-22E7-B845-BF28-768FC0CAF985}" type="presOf" srcId="{098E21BD-89AA-44DF-A731-1D131F8A051B}" destId="{4D4396BA-4502-E44F-8873-78BDFEB05D3A}" srcOrd="0" destOrd="0" presId="urn:microsoft.com/office/officeart/2005/8/layout/hList1"/>
    <dgm:cxn modelId="{30C82C9A-B5C9-7E41-A68B-5CB92B7DECA5}" type="presOf" srcId="{A74B9C61-7898-47DA-A2FB-D625B200D48F}" destId="{7D7FD152-178F-F945-A539-351FF56EF834}" srcOrd="0" destOrd="0" presId="urn:microsoft.com/office/officeart/2005/8/layout/hList1"/>
    <dgm:cxn modelId="{92E84E9B-D3EA-184E-B7A3-36CC141F7D81}" type="presOf" srcId="{1A5F044D-A822-48B6-9294-D24A093F3DE3}" destId="{B6C8AF3F-9605-044D-AB57-A13E30B58B13}" srcOrd="0" destOrd="0" presId="urn:microsoft.com/office/officeart/2005/8/layout/hList1"/>
    <dgm:cxn modelId="{493BA79D-081D-924E-BEAB-59EE0A940C2C}" type="presOf" srcId="{4BAA734A-CBDB-4645-A6F2-B597EF720B58}" destId="{135AAE8C-1328-1447-8BD9-5E30C7ECAD0E}" srcOrd="0" destOrd="0" presId="urn:microsoft.com/office/officeart/2005/8/layout/hList1"/>
    <dgm:cxn modelId="{A0CDA7A2-7D23-4F69-A069-699BB30994B1}" srcId="{0BCD09E5-B707-4589-8958-73862AC81327}" destId="{4BAA734A-CBDB-4645-A6F2-B597EF720B58}" srcOrd="0" destOrd="0" parTransId="{BA19AAE9-0BAD-45A6-B6B5-8A2EF62DB575}" sibTransId="{26A817A5-4510-4993-9761-C0D7AED28B06}"/>
    <dgm:cxn modelId="{7E7115AA-B0C8-43C7-A22F-6692E9F80D59}" srcId="{1A5F044D-A822-48B6-9294-D24A093F3DE3}" destId="{0E61C05F-4A85-46E8-A623-23A7139BF974}" srcOrd="1" destOrd="0" parTransId="{A4A283B1-2DA9-48D9-A9EF-C2AC6E34B454}" sibTransId="{F5797ABE-4231-4E25-AECA-D09B3ECFAFFD}"/>
    <dgm:cxn modelId="{372F9BC0-176D-41C3-A12B-93E120DE6E04}" srcId="{0BCD09E5-B707-4589-8958-73862AC81327}" destId="{E4CC6825-A646-40E7-BBBD-3D7204BB1FF0}" srcOrd="2" destOrd="0" parTransId="{EDDC261F-C753-468B-A7FB-64960E961B6E}" sibTransId="{F1E034CC-2CA8-4F15-A5FC-CCB777FD197B}"/>
    <dgm:cxn modelId="{5E8BD0C2-F833-2F45-BED1-CF99752C0BA2}" type="presOf" srcId="{E4CC6825-A646-40E7-BBBD-3D7204BB1FF0}" destId="{135AAE8C-1328-1447-8BD9-5E30C7ECAD0E}" srcOrd="0" destOrd="2" presId="urn:microsoft.com/office/officeart/2005/8/layout/hList1"/>
    <dgm:cxn modelId="{30E191C5-48B7-4006-B616-C429506BDB77}" srcId="{1A5F044D-A822-48B6-9294-D24A093F3DE3}" destId="{098E21BD-89AA-44DF-A731-1D131F8A051B}" srcOrd="0" destOrd="0" parTransId="{0EC3562E-7CE2-4E8D-B1F0-760F09FBC7F8}" sibTransId="{ADD88A95-FA47-450E-B352-D13A819C30A8}"/>
    <dgm:cxn modelId="{E5DDFED2-2A8A-FE4A-AD4D-461610E21F81}" type="presOf" srcId="{0E61C05F-4A85-46E8-A623-23A7139BF974}" destId="{4D4396BA-4502-E44F-8873-78BDFEB05D3A}" srcOrd="0" destOrd="1" presId="urn:microsoft.com/office/officeart/2005/8/layout/hList1"/>
    <dgm:cxn modelId="{873AF0E6-3353-B749-AA1A-D25C526B0D84}" type="presOf" srcId="{0BCD09E5-B707-4589-8958-73862AC81327}" destId="{30554869-2921-E146-A585-AB378103E2D6}" srcOrd="0" destOrd="0" presId="urn:microsoft.com/office/officeart/2005/8/layout/hList1"/>
    <dgm:cxn modelId="{10A01C19-FC59-5A46-B82A-887A0C9C37BD}" type="presParOf" srcId="{7D7FD152-178F-F945-A539-351FF56EF834}" destId="{E1EA728B-2220-964B-B3F5-93B0B41AA367}" srcOrd="0" destOrd="0" presId="urn:microsoft.com/office/officeart/2005/8/layout/hList1"/>
    <dgm:cxn modelId="{BFAE4D16-5F4A-7643-8ACE-E72FCFE394C5}" type="presParOf" srcId="{E1EA728B-2220-964B-B3F5-93B0B41AA367}" destId="{30554869-2921-E146-A585-AB378103E2D6}" srcOrd="0" destOrd="0" presId="urn:microsoft.com/office/officeart/2005/8/layout/hList1"/>
    <dgm:cxn modelId="{BF9B179F-A440-8445-83AE-1565678F50EB}" type="presParOf" srcId="{E1EA728B-2220-964B-B3F5-93B0B41AA367}" destId="{135AAE8C-1328-1447-8BD9-5E30C7ECAD0E}" srcOrd="1" destOrd="0" presId="urn:microsoft.com/office/officeart/2005/8/layout/hList1"/>
    <dgm:cxn modelId="{F376612F-581A-1B49-80D7-E83CBCAC2195}" type="presParOf" srcId="{7D7FD152-178F-F945-A539-351FF56EF834}" destId="{F0C38749-F011-3F4F-A540-F3476683F399}" srcOrd="1" destOrd="0" presId="urn:microsoft.com/office/officeart/2005/8/layout/hList1"/>
    <dgm:cxn modelId="{A3B5FF06-BA21-BA4F-9C62-DC3EC20AF409}" type="presParOf" srcId="{7D7FD152-178F-F945-A539-351FF56EF834}" destId="{AC4FA970-08C9-5A4D-BC52-816419E2FBD3}" srcOrd="2" destOrd="0" presId="urn:microsoft.com/office/officeart/2005/8/layout/hList1"/>
    <dgm:cxn modelId="{4130F58B-15B9-0E4D-AF81-2C04CA35C22F}" type="presParOf" srcId="{AC4FA970-08C9-5A4D-BC52-816419E2FBD3}" destId="{B6C8AF3F-9605-044D-AB57-A13E30B58B13}" srcOrd="0" destOrd="0" presId="urn:microsoft.com/office/officeart/2005/8/layout/hList1"/>
    <dgm:cxn modelId="{606EF6E0-996A-9240-9C4D-063888EDA1CE}" type="presParOf" srcId="{AC4FA970-08C9-5A4D-BC52-816419E2FBD3}" destId="{4D4396BA-4502-E44F-8873-78BDFEB05D3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071F3E-FE1A-4F1A-BE0C-52FC0281B864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71D1340-71B2-4E36-BF27-71AA29ECFB9F}">
      <dgm:prSet/>
      <dgm:spPr/>
      <dgm:t>
        <a:bodyPr/>
        <a:lstStyle/>
        <a:p>
          <a:r>
            <a:rPr lang="bg-BG" b="0" i="0"/>
            <a:t>Травмата е един от ключовите фактори за развитие на зависимо поведение. Хората, преживели емоционална, физическа или психическа болка, често търсят облекчение чрез вещества или компулсивни навици. </a:t>
          </a:r>
          <a:endParaRPr lang="en-US"/>
        </a:p>
      </dgm:t>
    </dgm:pt>
    <dgm:pt modelId="{3A0C70A4-C926-4747-9098-D83B700781DF}" type="parTrans" cxnId="{E6C677FC-D7F1-4A0F-826D-CBDBBF143A39}">
      <dgm:prSet/>
      <dgm:spPr/>
      <dgm:t>
        <a:bodyPr/>
        <a:lstStyle/>
        <a:p>
          <a:endParaRPr lang="en-US"/>
        </a:p>
      </dgm:t>
    </dgm:pt>
    <dgm:pt modelId="{211B3A67-C5E7-4844-A517-400CA5D9EB74}" type="sibTrans" cxnId="{E6C677FC-D7F1-4A0F-826D-CBDBBF143A39}">
      <dgm:prSet/>
      <dgm:spPr/>
      <dgm:t>
        <a:bodyPr/>
        <a:lstStyle/>
        <a:p>
          <a:endParaRPr lang="en-US"/>
        </a:p>
      </dgm:t>
    </dgm:pt>
    <dgm:pt modelId="{FD98E80C-BC5E-41D8-80D1-AA500C9AC43D}">
      <dgm:prSet/>
      <dgm:spPr/>
      <dgm:t>
        <a:bodyPr/>
        <a:lstStyle/>
        <a:p>
          <a:r>
            <a:rPr lang="bg-BG" b="0" i="0"/>
            <a:t>Травматичните преживявания предизвикват дълбоки промени в мозъка, емоциите и поведението. Много хора, особено деца и младежи, развиват зависимо поведение като начин да се справят с болката и да възстановят емоционалния баланс.</a:t>
          </a:r>
          <a:endParaRPr lang="en-US"/>
        </a:p>
      </dgm:t>
    </dgm:pt>
    <dgm:pt modelId="{A093D24C-E47B-4010-B1FA-23D5C14CC61F}" type="parTrans" cxnId="{21892274-B027-4251-A641-518F6433C1C7}">
      <dgm:prSet/>
      <dgm:spPr/>
      <dgm:t>
        <a:bodyPr/>
        <a:lstStyle/>
        <a:p>
          <a:endParaRPr lang="en-US"/>
        </a:p>
      </dgm:t>
    </dgm:pt>
    <dgm:pt modelId="{39E1DE54-3DB3-4246-A226-AA2152B44A05}" type="sibTrans" cxnId="{21892274-B027-4251-A641-518F6433C1C7}">
      <dgm:prSet/>
      <dgm:spPr/>
      <dgm:t>
        <a:bodyPr/>
        <a:lstStyle/>
        <a:p>
          <a:endParaRPr lang="en-US"/>
        </a:p>
      </dgm:t>
    </dgm:pt>
    <dgm:pt modelId="{E4196944-D86C-A94F-BE77-65F24591D0C6}" type="pres">
      <dgm:prSet presAssocID="{C0071F3E-FE1A-4F1A-BE0C-52FC0281B86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6A33BBB-5880-4640-A44A-16DDC2DA633A}" type="pres">
      <dgm:prSet presAssocID="{671D1340-71B2-4E36-BF27-71AA29ECFB9F}" presName="hierRoot1" presStyleCnt="0"/>
      <dgm:spPr/>
    </dgm:pt>
    <dgm:pt modelId="{4297956C-2BFE-7342-8914-DF053EFDD7ED}" type="pres">
      <dgm:prSet presAssocID="{671D1340-71B2-4E36-BF27-71AA29ECFB9F}" presName="composite" presStyleCnt="0"/>
      <dgm:spPr/>
    </dgm:pt>
    <dgm:pt modelId="{C21BB824-9AFB-DA42-B09A-D0264F783689}" type="pres">
      <dgm:prSet presAssocID="{671D1340-71B2-4E36-BF27-71AA29ECFB9F}" presName="background" presStyleLbl="node0" presStyleIdx="0" presStyleCnt="2"/>
      <dgm:spPr/>
    </dgm:pt>
    <dgm:pt modelId="{8586996F-0BC4-894C-BC1D-4FE939586B1F}" type="pres">
      <dgm:prSet presAssocID="{671D1340-71B2-4E36-BF27-71AA29ECFB9F}" presName="text" presStyleLbl="fgAcc0" presStyleIdx="0" presStyleCnt="2">
        <dgm:presLayoutVars>
          <dgm:chPref val="3"/>
        </dgm:presLayoutVars>
      </dgm:prSet>
      <dgm:spPr/>
    </dgm:pt>
    <dgm:pt modelId="{5C426293-32F6-AC4F-B0DD-3DB70749EAF5}" type="pres">
      <dgm:prSet presAssocID="{671D1340-71B2-4E36-BF27-71AA29ECFB9F}" presName="hierChild2" presStyleCnt="0"/>
      <dgm:spPr/>
    </dgm:pt>
    <dgm:pt modelId="{0A5FB04E-B62C-F348-BBBE-C0A41E0F9E3F}" type="pres">
      <dgm:prSet presAssocID="{FD98E80C-BC5E-41D8-80D1-AA500C9AC43D}" presName="hierRoot1" presStyleCnt="0"/>
      <dgm:spPr/>
    </dgm:pt>
    <dgm:pt modelId="{867AE6E3-7FB7-394E-BAC9-F40BDE8CB2E5}" type="pres">
      <dgm:prSet presAssocID="{FD98E80C-BC5E-41D8-80D1-AA500C9AC43D}" presName="composite" presStyleCnt="0"/>
      <dgm:spPr/>
    </dgm:pt>
    <dgm:pt modelId="{A233CE55-E33F-5E45-8A63-FD7ED186F766}" type="pres">
      <dgm:prSet presAssocID="{FD98E80C-BC5E-41D8-80D1-AA500C9AC43D}" presName="background" presStyleLbl="node0" presStyleIdx="1" presStyleCnt="2"/>
      <dgm:spPr/>
    </dgm:pt>
    <dgm:pt modelId="{B867F8A1-C57B-C448-A61C-0AEB4AA1D4ED}" type="pres">
      <dgm:prSet presAssocID="{FD98E80C-BC5E-41D8-80D1-AA500C9AC43D}" presName="text" presStyleLbl="fgAcc0" presStyleIdx="1" presStyleCnt="2">
        <dgm:presLayoutVars>
          <dgm:chPref val="3"/>
        </dgm:presLayoutVars>
      </dgm:prSet>
      <dgm:spPr/>
    </dgm:pt>
    <dgm:pt modelId="{2439CAAE-6CCF-9A40-B7B0-6B99A2D12315}" type="pres">
      <dgm:prSet presAssocID="{FD98E80C-BC5E-41D8-80D1-AA500C9AC43D}" presName="hierChild2" presStyleCnt="0"/>
      <dgm:spPr/>
    </dgm:pt>
  </dgm:ptLst>
  <dgm:cxnLst>
    <dgm:cxn modelId="{F45E651D-05F7-5342-A6D2-90C0189F87AA}" type="presOf" srcId="{C0071F3E-FE1A-4F1A-BE0C-52FC0281B864}" destId="{E4196944-D86C-A94F-BE77-65F24591D0C6}" srcOrd="0" destOrd="0" presId="urn:microsoft.com/office/officeart/2005/8/layout/hierarchy1"/>
    <dgm:cxn modelId="{A84AD846-AEC2-4245-9671-BD96562D6E76}" type="presOf" srcId="{FD98E80C-BC5E-41D8-80D1-AA500C9AC43D}" destId="{B867F8A1-C57B-C448-A61C-0AEB4AA1D4ED}" srcOrd="0" destOrd="0" presId="urn:microsoft.com/office/officeart/2005/8/layout/hierarchy1"/>
    <dgm:cxn modelId="{21892274-B027-4251-A641-518F6433C1C7}" srcId="{C0071F3E-FE1A-4F1A-BE0C-52FC0281B864}" destId="{FD98E80C-BC5E-41D8-80D1-AA500C9AC43D}" srcOrd="1" destOrd="0" parTransId="{A093D24C-E47B-4010-B1FA-23D5C14CC61F}" sibTransId="{39E1DE54-3DB3-4246-A226-AA2152B44A05}"/>
    <dgm:cxn modelId="{904FB5B4-D3C6-A94F-8963-9E96AFBAFB30}" type="presOf" srcId="{671D1340-71B2-4E36-BF27-71AA29ECFB9F}" destId="{8586996F-0BC4-894C-BC1D-4FE939586B1F}" srcOrd="0" destOrd="0" presId="urn:microsoft.com/office/officeart/2005/8/layout/hierarchy1"/>
    <dgm:cxn modelId="{E6C677FC-D7F1-4A0F-826D-CBDBBF143A39}" srcId="{C0071F3E-FE1A-4F1A-BE0C-52FC0281B864}" destId="{671D1340-71B2-4E36-BF27-71AA29ECFB9F}" srcOrd="0" destOrd="0" parTransId="{3A0C70A4-C926-4747-9098-D83B700781DF}" sibTransId="{211B3A67-C5E7-4844-A517-400CA5D9EB74}"/>
    <dgm:cxn modelId="{BB79D0E4-B84F-F54B-8598-0933C1129264}" type="presParOf" srcId="{E4196944-D86C-A94F-BE77-65F24591D0C6}" destId="{A6A33BBB-5880-4640-A44A-16DDC2DA633A}" srcOrd="0" destOrd="0" presId="urn:microsoft.com/office/officeart/2005/8/layout/hierarchy1"/>
    <dgm:cxn modelId="{43CAA187-6A73-D04B-9107-3817C1E4DDDB}" type="presParOf" srcId="{A6A33BBB-5880-4640-A44A-16DDC2DA633A}" destId="{4297956C-2BFE-7342-8914-DF053EFDD7ED}" srcOrd="0" destOrd="0" presId="urn:microsoft.com/office/officeart/2005/8/layout/hierarchy1"/>
    <dgm:cxn modelId="{FCF43F71-0BCD-484D-9528-DCA42D4B8E3A}" type="presParOf" srcId="{4297956C-2BFE-7342-8914-DF053EFDD7ED}" destId="{C21BB824-9AFB-DA42-B09A-D0264F783689}" srcOrd="0" destOrd="0" presId="urn:microsoft.com/office/officeart/2005/8/layout/hierarchy1"/>
    <dgm:cxn modelId="{5C543543-0909-A24A-A4E4-7A0045136721}" type="presParOf" srcId="{4297956C-2BFE-7342-8914-DF053EFDD7ED}" destId="{8586996F-0BC4-894C-BC1D-4FE939586B1F}" srcOrd="1" destOrd="0" presId="urn:microsoft.com/office/officeart/2005/8/layout/hierarchy1"/>
    <dgm:cxn modelId="{06449B69-9E0C-2646-9709-A5C9A80A7646}" type="presParOf" srcId="{A6A33BBB-5880-4640-A44A-16DDC2DA633A}" destId="{5C426293-32F6-AC4F-B0DD-3DB70749EAF5}" srcOrd="1" destOrd="0" presId="urn:microsoft.com/office/officeart/2005/8/layout/hierarchy1"/>
    <dgm:cxn modelId="{451971EF-F6DF-174B-BFC9-0FBE1164DA26}" type="presParOf" srcId="{E4196944-D86C-A94F-BE77-65F24591D0C6}" destId="{0A5FB04E-B62C-F348-BBBE-C0A41E0F9E3F}" srcOrd="1" destOrd="0" presId="urn:microsoft.com/office/officeart/2005/8/layout/hierarchy1"/>
    <dgm:cxn modelId="{478EC3DC-A6D3-534C-9D6E-5C7650ACA84B}" type="presParOf" srcId="{0A5FB04E-B62C-F348-BBBE-C0A41E0F9E3F}" destId="{867AE6E3-7FB7-394E-BAC9-F40BDE8CB2E5}" srcOrd="0" destOrd="0" presId="urn:microsoft.com/office/officeart/2005/8/layout/hierarchy1"/>
    <dgm:cxn modelId="{76E3FD02-7ABD-A54E-8547-F85CC717F87C}" type="presParOf" srcId="{867AE6E3-7FB7-394E-BAC9-F40BDE8CB2E5}" destId="{A233CE55-E33F-5E45-8A63-FD7ED186F766}" srcOrd="0" destOrd="0" presId="urn:microsoft.com/office/officeart/2005/8/layout/hierarchy1"/>
    <dgm:cxn modelId="{99D8EF90-AE5D-764C-87C1-0CC5F2306105}" type="presParOf" srcId="{867AE6E3-7FB7-394E-BAC9-F40BDE8CB2E5}" destId="{B867F8A1-C57B-C448-A61C-0AEB4AA1D4ED}" srcOrd="1" destOrd="0" presId="urn:microsoft.com/office/officeart/2005/8/layout/hierarchy1"/>
    <dgm:cxn modelId="{672C5822-E42D-914A-8A00-DCA581C1EA18}" type="presParOf" srcId="{0A5FB04E-B62C-F348-BBBE-C0A41E0F9E3F}" destId="{2439CAAE-6CCF-9A40-B7B0-6B99A2D1231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31C91-D057-F64F-94E3-51BF08CC5018}">
      <dsp:nvSpPr>
        <dsp:cNvPr id="0" name=""/>
        <dsp:cNvSpPr/>
      </dsp:nvSpPr>
      <dsp:spPr>
        <a:xfrm>
          <a:off x="0" y="1671"/>
          <a:ext cx="962538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6534BA-3DBC-C14D-A5BC-BFC73D81954F}">
      <dsp:nvSpPr>
        <dsp:cNvPr id="0" name=""/>
        <dsp:cNvSpPr/>
      </dsp:nvSpPr>
      <dsp:spPr>
        <a:xfrm>
          <a:off x="0" y="1671"/>
          <a:ext cx="9625383" cy="1139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Зависимостта е начин за справяне с вътрешната болка, която произтича от ранни травми, емоционална празнота или хроничен стрес.</a:t>
          </a:r>
          <a:endParaRPr lang="en-US" sz="2100" kern="1200"/>
        </a:p>
      </dsp:txBody>
      <dsp:txXfrm>
        <a:off x="0" y="1671"/>
        <a:ext cx="9625383" cy="1139780"/>
      </dsp:txXfrm>
    </dsp:sp>
    <dsp:sp modelId="{C4091D62-B189-A94A-AD40-F99C3F76BE41}">
      <dsp:nvSpPr>
        <dsp:cNvPr id="0" name=""/>
        <dsp:cNvSpPr/>
      </dsp:nvSpPr>
      <dsp:spPr>
        <a:xfrm>
          <a:off x="0" y="1141451"/>
          <a:ext cx="962538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CF2582-7AE3-0442-89EF-0CADB8A21FBA}">
      <dsp:nvSpPr>
        <dsp:cNvPr id="0" name=""/>
        <dsp:cNvSpPr/>
      </dsp:nvSpPr>
      <dsp:spPr>
        <a:xfrm>
          <a:off x="0" y="1141451"/>
          <a:ext cx="9625383" cy="1139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 dirty="0"/>
            <a:t>Зависимостите са биологичен и поведенчески проблем, но са и симптом на дълбоки емоционални и травматични преживявания.</a:t>
          </a:r>
          <a:br>
            <a:rPr lang="bg-BG" sz="2100" kern="1200" dirty="0"/>
          </a:br>
          <a:endParaRPr lang="en-US" sz="2100" kern="1200" dirty="0"/>
        </a:p>
      </dsp:txBody>
      <dsp:txXfrm>
        <a:off x="0" y="1141451"/>
        <a:ext cx="9625383" cy="1139780"/>
      </dsp:txXfrm>
    </dsp:sp>
    <dsp:sp modelId="{C11F4C55-2963-714C-847C-F5994A3B83EA}">
      <dsp:nvSpPr>
        <dsp:cNvPr id="0" name=""/>
        <dsp:cNvSpPr/>
      </dsp:nvSpPr>
      <dsp:spPr>
        <a:xfrm>
          <a:off x="0" y="2281231"/>
          <a:ext cx="962538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00DE2B-1DCE-354E-8631-F0738EE26486}">
      <dsp:nvSpPr>
        <dsp:cNvPr id="0" name=""/>
        <dsp:cNvSpPr/>
      </dsp:nvSpPr>
      <dsp:spPr>
        <a:xfrm>
          <a:off x="0" y="2281231"/>
          <a:ext cx="9625383" cy="1139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Тя е опит за самолечение и независимо дали става дума за наркотици, алкохол, хазарт, храна или технологии е опит да се запълни вътрешна празнота или да се облекчи емоционална болка.</a:t>
          </a:r>
          <a:endParaRPr lang="en-US" sz="2100" kern="1200"/>
        </a:p>
      </dsp:txBody>
      <dsp:txXfrm>
        <a:off x="0" y="2281231"/>
        <a:ext cx="9625383" cy="11397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15341-BD32-C84E-B4BD-A14E0EECC083}">
      <dsp:nvSpPr>
        <dsp:cNvPr id="0" name=""/>
        <dsp:cNvSpPr/>
      </dsp:nvSpPr>
      <dsp:spPr>
        <a:xfrm>
          <a:off x="0" y="0"/>
          <a:ext cx="7700306" cy="1012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b="0" i="0" kern="1200"/>
            <a:t>Превенцията на зависимостите при младите хора изисква комбинация от индивидуална, групова и когнитивно-поведенческа работа. </a:t>
          </a:r>
          <a:endParaRPr lang="en-US" sz="1600" kern="1200"/>
        </a:p>
      </dsp:txBody>
      <dsp:txXfrm>
        <a:off x="29665" y="29665"/>
        <a:ext cx="6521796" cy="953502"/>
      </dsp:txXfrm>
    </dsp:sp>
    <dsp:sp modelId="{A0FD497E-8122-7541-B95D-DED756DC59FB}">
      <dsp:nvSpPr>
        <dsp:cNvPr id="0" name=""/>
        <dsp:cNvSpPr/>
      </dsp:nvSpPr>
      <dsp:spPr>
        <a:xfrm>
          <a:off x="644900" y="1196983"/>
          <a:ext cx="7700306" cy="1012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6588574"/>
                <a:satOff val="30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6588574"/>
                <a:satOff val="30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b="0" i="0" kern="1200"/>
            <a:t>Мотивационното интервюиране и КПТ са мощни инструменти, които помагат за разпознаване на рисковите модели и насърчават позитивната промяна. </a:t>
          </a:r>
          <a:endParaRPr lang="en-US" sz="1600" kern="1200"/>
        </a:p>
      </dsp:txBody>
      <dsp:txXfrm>
        <a:off x="674565" y="1226648"/>
        <a:ext cx="6337734" cy="953502"/>
      </dsp:txXfrm>
    </dsp:sp>
    <dsp:sp modelId="{72E1A9BA-EDC5-FA46-8688-7C40B3EBA5B6}">
      <dsp:nvSpPr>
        <dsp:cNvPr id="0" name=""/>
        <dsp:cNvSpPr/>
      </dsp:nvSpPr>
      <dsp:spPr>
        <a:xfrm>
          <a:off x="1280175" y="2393967"/>
          <a:ext cx="7700306" cy="1012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3177148"/>
                <a:satOff val="6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3177148"/>
                <a:satOff val="6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b="0" i="0" kern="1200"/>
            <a:t>Груповите интервенции и ролевите игри предоставят безопасна среда за експериментиране с нови стратегии за справяне и изграждане на по-здравословни навици.</a:t>
          </a:r>
          <a:endParaRPr lang="en-US" sz="1600" kern="1200"/>
        </a:p>
      </dsp:txBody>
      <dsp:txXfrm>
        <a:off x="1309840" y="2423632"/>
        <a:ext cx="6347360" cy="953502"/>
      </dsp:txXfrm>
    </dsp:sp>
    <dsp:sp modelId="{CA7417AB-FB40-CB4C-9132-F356F8928397}">
      <dsp:nvSpPr>
        <dsp:cNvPr id="0" name=""/>
        <dsp:cNvSpPr/>
      </dsp:nvSpPr>
      <dsp:spPr>
        <a:xfrm>
          <a:off x="1925076" y="3590950"/>
          <a:ext cx="7700306" cy="1012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9765721"/>
                <a:satOff val="9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9765721"/>
                <a:satOff val="9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b="0" i="0" kern="1200"/>
            <a:t>Целта на тези методи е не просто да предотвратят употребата на вредни вещества, а да развият устойчивост, критично мислене и самоувереност у младите хора.</a:t>
          </a:r>
          <a:endParaRPr lang="en-US" sz="1600" kern="1200"/>
        </a:p>
      </dsp:txBody>
      <dsp:txXfrm>
        <a:off x="1954741" y="3620615"/>
        <a:ext cx="6337734" cy="953502"/>
      </dsp:txXfrm>
    </dsp:sp>
    <dsp:sp modelId="{826FB350-D9CC-4346-96BC-F2E17D9A3B51}">
      <dsp:nvSpPr>
        <dsp:cNvPr id="0" name=""/>
        <dsp:cNvSpPr/>
      </dsp:nvSpPr>
      <dsp:spPr>
        <a:xfrm>
          <a:off x="7041965" y="775737"/>
          <a:ext cx="658340" cy="65834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7190091" y="775737"/>
        <a:ext cx="362088" cy="495401"/>
      </dsp:txXfrm>
    </dsp:sp>
    <dsp:sp modelId="{1836CECC-4584-2A48-9EE4-3751F85E54B9}">
      <dsp:nvSpPr>
        <dsp:cNvPr id="0" name=""/>
        <dsp:cNvSpPr/>
      </dsp:nvSpPr>
      <dsp:spPr>
        <a:xfrm>
          <a:off x="7686866" y="1972721"/>
          <a:ext cx="658340" cy="65834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0302092"/>
            <a:satOff val="530"/>
            <a:lumOff val="28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10302092"/>
              <a:satOff val="530"/>
              <a:lumOff val="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7834992" y="1972721"/>
        <a:ext cx="362088" cy="495401"/>
      </dsp:txXfrm>
    </dsp:sp>
    <dsp:sp modelId="{08D3ECF5-B13D-7B40-A5C0-4C8922987316}">
      <dsp:nvSpPr>
        <dsp:cNvPr id="0" name=""/>
        <dsp:cNvSpPr/>
      </dsp:nvSpPr>
      <dsp:spPr>
        <a:xfrm>
          <a:off x="8322141" y="3169704"/>
          <a:ext cx="658340" cy="65834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0604185"/>
            <a:satOff val="1061"/>
            <a:lumOff val="55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20604185"/>
              <a:satOff val="1061"/>
              <a:lumOff val="5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8470267" y="3169704"/>
        <a:ext cx="362088" cy="4954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71D68-FCE4-814B-B332-005DCB512445}">
      <dsp:nvSpPr>
        <dsp:cNvPr id="0" name=""/>
        <dsp:cNvSpPr/>
      </dsp:nvSpPr>
      <dsp:spPr>
        <a:xfrm>
          <a:off x="0" y="33098"/>
          <a:ext cx="6391275" cy="5036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b="1" kern="1200"/>
            <a:t>Какво ги прави пристрастяващи?</a:t>
          </a:r>
          <a:endParaRPr lang="en-US" sz="2100" kern="1200"/>
        </a:p>
      </dsp:txBody>
      <dsp:txXfrm>
        <a:off x="24588" y="57686"/>
        <a:ext cx="6342099" cy="454509"/>
      </dsp:txXfrm>
    </dsp:sp>
    <dsp:sp modelId="{FBDA38E2-D05E-9546-BD28-7307975E2F0A}">
      <dsp:nvSpPr>
        <dsp:cNvPr id="0" name=""/>
        <dsp:cNvSpPr/>
      </dsp:nvSpPr>
      <dsp:spPr>
        <a:xfrm>
          <a:off x="0" y="536783"/>
          <a:ext cx="6391275" cy="243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2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600" i="0" kern="1200"/>
            <a:t>Вещества като никотин и </a:t>
          </a:r>
          <a:r>
            <a:rPr lang="en-GB" sz="1600" i="0" kern="1200"/>
            <a:t>THC </a:t>
          </a:r>
          <a:r>
            <a:rPr lang="bg-BG" sz="1600" i="0" kern="1200"/>
            <a:t>директно въздействат на допаминовата система, създавайки силно усещане за удоволствие.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600" i="0" kern="1200"/>
            <a:t>С течение на времето мозъкът намалява естественото производство на допамин, което води до зависимост и абстинентни симптоми.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600" i="0" kern="1200"/>
            <a:t>Физическите симптоми на зависимост включват тревожност, раздразнителност, главоболие и силен глад за веществото.</a:t>
          </a:r>
          <a:br>
            <a:rPr lang="bg-BG" sz="1600" kern="1200"/>
          </a:br>
          <a:endParaRPr lang="en-US" sz="1600" kern="1200"/>
        </a:p>
      </dsp:txBody>
      <dsp:txXfrm>
        <a:off x="0" y="536783"/>
        <a:ext cx="6391275" cy="2434320"/>
      </dsp:txXfrm>
    </dsp:sp>
    <dsp:sp modelId="{CF95835A-33DB-324D-91BF-9D5FF6B63A3F}">
      <dsp:nvSpPr>
        <dsp:cNvPr id="0" name=""/>
        <dsp:cNvSpPr/>
      </dsp:nvSpPr>
      <dsp:spPr>
        <a:xfrm>
          <a:off x="0" y="2971103"/>
          <a:ext cx="6391275" cy="503685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b="1" kern="1200"/>
            <a:t>Как може да се влияе?</a:t>
          </a:r>
          <a:endParaRPr lang="en-US" sz="2100" kern="1200"/>
        </a:p>
      </dsp:txBody>
      <dsp:txXfrm>
        <a:off x="24588" y="2995691"/>
        <a:ext cx="6342099" cy="454509"/>
      </dsp:txXfrm>
    </dsp:sp>
    <dsp:sp modelId="{DCB12532-5951-DB4B-9C5E-1C9A2F8EA405}">
      <dsp:nvSpPr>
        <dsp:cNvPr id="0" name=""/>
        <dsp:cNvSpPr/>
      </dsp:nvSpPr>
      <dsp:spPr>
        <a:xfrm>
          <a:off x="0" y="3474788"/>
          <a:ext cx="6391275" cy="173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2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600" i="0" kern="1200"/>
            <a:t>Обучения за въздействието на веществата върху мозъка – разясняване на дългосрочните ефекти, като влошаване на паметта и концентрацията.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600" i="0" kern="1200"/>
            <a:t>Социална подкрепа – изграждане на връзки с позитивни ролеви модели.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600" i="0" kern="1200"/>
            <a:t>Стрес-мениджмънт техники – упражнения за релаксация и заместващи поведения.</a:t>
          </a:r>
          <a:endParaRPr lang="en-US" sz="1600" kern="1200"/>
        </a:p>
      </dsp:txBody>
      <dsp:txXfrm>
        <a:off x="0" y="3474788"/>
        <a:ext cx="6391275" cy="17388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FB69D-BD56-FA4E-A5D2-3537D029E3FE}">
      <dsp:nvSpPr>
        <dsp:cNvPr id="0" name=""/>
        <dsp:cNvSpPr/>
      </dsp:nvSpPr>
      <dsp:spPr>
        <a:xfrm>
          <a:off x="0" y="653"/>
          <a:ext cx="6391275" cy="551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300" b="1" i="0" kern="1200"/>
            <a:t>Какво ги прави пристрастяващи?</a:t>
          </a:r>
          <a:endParaRPr lang="en-US" sz="2300" kern="1200"/>
        </a:p>
      </dsp:txBody>
      <dsp:txXfrm>
        <a:off x="26930" y="27583"/>
        <a:ext cx="6337415" cy="497795"/>
      </dsp:txXfrm>
    </dsp:sp>
    <dsp:sp modelId="{02B47A5E-FE7F-EE45-A40D-DBF01A92EE84}">
      <dsp:nvSpPr>
        <dsp:cNvPr id="0" name=""/>
        <dsp:cNvSpPr/>
      </dsp:nvSpPr>
      <dsp:spPr>
        <a:xfrm>
          <a:off x="0" y="552308"/>
          <a:ext cx="6391275" cy="2190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2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800" b="0" i="0" kern="1200"/>
            <a:t>Алгоритми, нотификации и интерактивност стимулират постоянното ангажиране.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800" b="0" i="0" kern="1200"/>
            <a:t>Платформите са проектирани да задържат вниманието, предлагайки незабавно удовлетворение.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800" b="0" i="0" kern="1200"/>
            <a:t>Честото използване води до допаминови скокове, подобно на химичните зависимости.</a:t>
          </a:r>
          <a:br>
            <a:rPr lang="bg-BG" sz="1800" b="0" i="0" kern="1200"/>
          </a:br>
          <a:endParaRPr lang="en-US" sz="1800" kern="1200"/>
        </a:p>
      </dsp:txBody>
      <dsp:txXfrm>
        <a:off x="0" y="552308"/>
        <a:ext cx="6391275" cy="2190060"/>
      </dsp:txXfrm>
    </dsp:sp>
    <dsp:sp modelId="{FD356F3D-75E5-7949-A598-11BC6D5D71B0}">
      <dsp:nvSpPr>
        <dsp:cNvPr id="0" name=""/>
        <dsp:cNvSpPr/>
      </dsp:nvSpPr>
      <dsp:spPr>
        <a:xfrm>
          <a:off x="0" y="2742368"/>
          <a:ext cx="6391275" cy="551655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300" b="1" i="0" kern="1200"/>
            <a:t>Как може да се влияе?</a:t>
          </a:r>
          <a:endParaRPr lang="en-US" sz="2300" kern="1200"/>
        </a:p>
      </dsp:txBody>
      <dsp:txXfrm>
        <a:off x="26930" y="2769298"/>
        <a:ext cx="6337415" cy="497795"/>
      </dsp:txXfrm>
    </dsp:sp>
    <dsp:sp modelId="{A07E77E2-9EE8-D94A-A69F-C3EB43BA3D88}">
      <dsp:nvSpPr>
        <dsp:cNvPr id="0" name=""/>
        <dsp:cNvSpPr/>
      </dsp:nvSpPr>
      <dsp:spPr>
        <a:xfrm>
          <a:off x="0" y="3294023"/>
          <a:ext cx="6391275" cy="1952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2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800" b="1" i="0" kern="1200"/>
            <a:t>Саморегулация и дигитална хигиена </a:t>
          </a:r>
          <a:r>
            <a:rPr lang="bg-BG" sz="1800" b="0" i="0" kern="1200"/>
            <a:t>– изграждане на осъзнато използване на технологиите.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800" b="1" i="0" kern="1200"/>
            <a:t>Критично мислене </a:t>
          </a:r>
          <a:r>
            <a:rPr lang="bg-BG" sz="1800" b="0" i="0" kern="1200"/>
            <a:t>– разпознаване на механизми за привличане на внимание.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g-BG" sz="1800" b="1" i="0" kern="1200"/>
            <a:t>Алтернативни занимания </a:t>
          </a:r>
          <a:r>
            <a:rPr lang="bg-BG" sz="1800" b="0" i="0" kern="1200"/>
            <a:t>– насърчаване на спорт, хобита и социални контакти.</a:t>
          </a:r>
          <a:endParaRPr lang="en-US" sz="1800" kern="1200"/>
        </a:p>
      </dsp:txBody>
      <dsp:txXfrm>
        <a:off x="0" y="3294023"/>
        <a:ext cx="6391275" cy="195201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2E1DE-6974-A045-AC04-7C5287FE677D}">
      <dsp:nvSpPr>
        <dsp:cNvPr id="0" name=""/>
        <dsp:cNvSpPr/>
      </dsp:nvSpPr>
      <dsp:spPr>
        <a:xfrm>
          <a:off x="46" y="123337"/>
          <a:ext cx="4497798" cy="8400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300" b="1" kern="1200" dirty="0"/>
            <a:t>Образование и дигитална грамотност</a:t>
          </a:r>
          <a:endParaRPr lang="en-US" sz="2300" kern="1200" dirty="0"/>
        </a:p>
      </dsp:txBody>
      <dsp:txXfrm>
        <a:off x="46" y="123337"/>
        <a:ext cx="4497798" cy="840012"/>
      </dsp:txXfrm>
    </dsp:sp>
    <dsp:sp modelId="{F9536E8F-E211-D843-91F9-ED01C4F901A9}">
      <dsp:nvSpPr>
        <dsp:cNvPr id="0" name=""/>
        <dsp:cNvSpPr/>
      </dsp:nvSpPr>
      <dsp:spPr>
        <a:xfrm>
          <a:off x="46" y="963350"/>
          <a:ext cx="4497798" cy="233599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2300" i="0" kern="1200"/>
            <a:t>Разпознаване на манипулативните техники на социалните мрежи.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2300" i="0" kern="1200" dirty="0"/>
            <a:t>Обучение за самоконтрол и балансирано използване.</a:t>
          </a:r>
          <a:endParaRPr lang="en-US" sz="2300" kern="1200" dirty="0"/>
        </a:p>
      </dsp:txBody>
      <dsp:txXfrm>
        <a:off x="46" y="963350"/>
        <a:ext cx="4497798" cy="2335994"/>
      </dsp:txXfrm>
    </dsp:sp>
    <dsp:sp modelId="{AF40D642-FD1C-1644-B20D-5F22777C1262}">
      <dsp:nvSpPr>
        <dsp:cNvPr id="0" name=""/>
        <dsp:cNvSpPr/>
      </dsp:nvSpPr>
      <dsp:spPr>
        <a:xfrm>
          <a:off x="5127537" y="123337"/>
          <a:ext cx="4497798" cy="8400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300" b="1" kern="1200" dirty="0"/>
            <a:t>Установяване на правила за екранно време</a:t>
          </a:r>
          <a:endParaRPr lang="en-US" sz="2300" kern="1200" dirty="0"/>
        </a:p>
      </dsp:txBody>
      <dsp:txXfrm>
        <a:off x="5127537" y="123337"/>
        <a:ext cx="4497798" cy="840012"/>
      </dsp:txXfrm>
    </dsp:sp>
    <dsp:sp modelId="{84559528-CFD1-D446-BC07-7B25BF8099FB}">
      <dsp:nvSpPr>
        <dsp:cNvPr id="0" name=""/>
        <dsp:cNvSpPr/>
      </dsp:nvSpPr>
      <dsp:spPr>
        <a:xfrm>
          <a:off x="5127537" y="963350"/>
          <a:ext cx="4497798" cy="233599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2300" i="0" kern="1200" dirty="0"/>
            <a:t>Ограничаване на времето за използване на социални мрежи.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2300" i="0" kern="1200" dirty="0"/>
            <a:t>Насърчаване на “дигитални </a:t>
          </a:r>
          <a:r>
            <a:rPr lang="bg-BG" sz="2300" i="0" kern="1200" dirty="0" err="1"/>
            <a:t>детокс</a:t>
          </a:r>
          <a:r>
            <a:rPr lang="bg-BG" sz="2300" i="0" kern="1200" dirty="0"/>
            <a:t>” дни.</a:t>
          </a:r>
          <a:endParaRPr lang="en-US" sz="2300" kern="1200" dirty="0"/>
        </a:p>
      </dsp:txBody>
      <dsp:txXfrm>
        <a:off x="5127537" y="963350"/>
        <a:ext cx="4497798" cy="233599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2E1DE-6974-A045-AC04-7C5287FE677D}">
      <dsp:nvSpPr>
        <dsp:cNvPr id="0" name=""/>
        <dsp:cNvSpPr/>
      </dsp:nvSpPr>
      <dsp:spPr>
        <a:xfrm>
          <a:off x="46" y="25387"/>
          <a:ext cx="4497798" cy="8157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200" b="1" kern="1200" dirty="0"/>
            <a:t>Развитие на офлайн интереси</a:t>
          </a:r>
          <a:endParaRPr lang="en-US" sz="2200" kern="1200" dirty="0"/>
        </a:p>
      </dsp:txBody>
      <dsp:txXfrm>
        <a:off x="46" y="25387"/>
        <a:ext cx="4497798" cy="815712"/>
      </dsp:txXfrm>
    </dsp:sp>
    <dsp:sp modelId="{F9536E8F-E211-D843-91F9-ED01C4F901A9}">
      <dsp:nvSpPr>
        <dsp:cNvPr id="0" name=""/>
        <dsp:cNvSpPr/>
      </dsp:nvSpPr>
      <dsp:spPr>
        <a:xfrm>
          <a:off x="46" y="841099"/>
          <a:ext cx="4497798" cy="255619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2200" i="0" kern="1200" dirty="0"/>
            <a:t>Алтернативни активности като спорт, музика, социални взаимодействия.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2200" i="0" kern="1200" dirty="0"/>
            <a:t>Повече физически игри и социални срещи.</a:t>
          </a:r>
          <a:endParaRPr lang="en-US" sz="2200" kern="1200" dirty="0"/>
        </a:p>
      </dsp:txBody>
      <dsp:txXfrm>
        <a:off x="46" y="841099"/>
        <a:ext cx="4497798" cy="2556195"/>
      </dsp:txXfrm>
    </dsp:sp>
    <dsp:sp modelId="{AF40D642-FD1C-1644-B20D-5F22777C1262}">
      <dsp:nvSpPr>
        <dsp:cNvPr id="0" name=""/>
        <dsp:cNvSpPr/>
      </dsp:nvSpPr>
      <dsp:spPr>
        <a:xfrm>
          <a:off x="5127537" y="25387"/>
          <a:ext cx="4497798" cy="8157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200" b="1" kern="1200" dirty="0"/>
            <a:t>Родителски модел и комуникация</a:t>
          </a:r>
          <a:endParaRPr lang="en-US" sz="2200" kern="1200" dirty="0"/>
        </a:p>
      </dsp:txBody>
      <dsp:txXfrm>
        <a:off x="5127537" y="25387"/>
        <a:ext cx="4497798" cy="815712"/>
      </dsp:txXfrm>
    </dsp:sp>
    <dsp:sp modelId="{84559528-CFD1-D446-BC07-7B25BF8099FB}">
      <dsp:nvSpPr>
        <dsp:cNvPr id="0" name=""/>
        <dsp:cNvSpPr/>
      </dsp:nvSpPr>
      <dsp:spPr>
        <a:xfrm>
          <a:off x="5127537" y="841099"/>
          <a:ext cx="4497798" cy="255619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2200" i="0" kern="1200"/>
            <a:t>Родителите също трябва да демонстрират здравословно отношение към технологиите.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2200" i="0" kern="1200" dirty="0"/>
            <a:t>Семейни дискусии за реалността на социалните медии.</a:t>
          </a:r>
          <a:endParaRPr lang="en-US" sz="2200" kern="1200" dirty="0"/>
        </a:p>
      </dsp:txBody>
      <dsp:txXfrm>
        <a:off x="5127537" y="841099"/>
        <a:ext cx="4497798" cy="25561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CBF67-E239-164B-9714-CDDDCA0F89C2}">
      <dsp:nvSpPr>
        <dsp:cNvPr id="0" name=""/>
        <dsp:cNvSpPr/>
      </dsp:nvSpPr>
      <dsp:spPr>
        <a:xfrm>
          <a:off x="572293" y="0"/>
          <a:ext cx="5246687" cy="5246687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8DFA64-403F-054B-90E9-738D2F8D362D}">
      <dsp:nvSpPr>
        <dsp:cNvPr id="0" name=""/>
        <dsp:cNvSpPr/>
      </dsp:nvSpPr>
      <dsp:spPr>
        <a:xfrm>
          <a:off x="1070729" y="498435"/>
          <a:ext cx="2046207" cy="204620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500" b="1" i="0" kern="1200"/>
            <a:t>Никотин</a:t>
          </a:r>
          <a:r>
            <a:rPr lang="bg-BG" sz="1500" b="0" i="0" kern="1200"/>
            <a:t> – силно пристрастяващо вещество, което влияе върху развитието на мозъка при младите хора.</a:t>
          </a:r>
          <a:endParaRPr lang="en-US" sz="1500" kern="1200"/>
        </a:p>
      </dsp:txBody>
      <dsp:txXfrm>
        <a:off x="1170617" y="598323"/>
        <a:ext cx="1846431" cy="1846431"/>
      </dsp:txXfrm>
    </dsp:sp>
    <dsp:sp modelId="{97A6B8F7-61A5-7F4A-85EA-F0A87E2CB7FC}">
      <dsp:nvSpPr>
        <dsp:cNvPr id="0" name=""/>
        <dsp:cNvSpPr/>
      </dsp:nvSpPr>
      <dsp:spPr>
        <a:xfrm>
          <a:off x="3274337" y="498435"/>
          <a:ext cx="2046207" cy="2046207"/>
        </a:xfrm>
        <a:prstGeom prst="roundRect">
          <a:avLst/>
        </a:prstGeom>
        <a:solidFill>
          <a:schemeClr val="accent5">
            <a:hueOff val="812808"/>
            <a:satOff val="-6481"/>
            <a:lumOff val="-490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500" b="1" i="0" kern="1200"/>
            <a:t>Пропиленгликол</a:t>
          </a:r>
          <a:r>
            <a:rPr lang="bg-BG" sz="1500" b="0" i="0" kern="1200"/>
            <a:t> </a:t>
          </a:r>
          <a:r>
            <a:rPr lang="bg-BG" sz="1500" b="1" i="0" kern="1200"/>
            <a:t>и</a:t>
          </a:r>
          <a:r>
            <a:rPr lang="bg-BG" sz="1500" b="0" i="0" kern="1200"/>
            <a:t> </a:t>
          </a:r>
          <a:r>
            <a:rPr lang="bg-BG" sz="1500" b="1" i="0" kern="1200"/>
            <a:t>глицерин</a:t>
          </a:r>
          <a:r>
            <a:rPr lang="bg-BG" sz="1500" b="0" i="0" kern="1200"/>
            <a:t> – използват се за създаване на пара, но могат да дразнят белите дробове.</a:t>
          </a:r>
          <a:endParaRPr lang="en-US" sz="1500" kern="1200"/>
        </a:p>
      </dsp:txBody>
      <dsp:txXfrm>
        <a:off x="3374225" y="598323"/>
        <a:ext cx="1846431" cy="1846431"/>
      </dsp:txXfrm>
    </dsp:sp>
    <dsp:sp modelId="{836B0B04-C2C5-2240-9F8D-A224BEEA3DEC}">
      <dsp:nvSpPr>
        <dsp:cNvPr id="0" name=""/>
        <dsp:cNvSpPr/>
      </dsp:nvSpPr>
      <dsp:spPr>
        <a:xfrm>
          <a:off x="1070729" y="2702043"/>
          <a:ext cx="2046207" cy="2046207"/>
        </a:xfrm>
        <a:prstGeom prst="roundRect">
          <a:avLst/>
        </a:prstGeom>
        <a:solidFill>
          <a:schemeClr val="accent5">
            <a:hueOff val="1625617"/>
            <a:satOff val="-12962"/>
            <a:lumOff val="-980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500" b="1" i="0" kern="1200"/>
            <a:t>Ароматизатори</a:t>
          </a:r>
          <a:r>
            <a:rPr lang="bg-BG" sz="1500" b="0" i="0" kern="1200"/>
            <a:t> – някои съдържат диацетил, който е свързан с тежки белодробни заболявания.</a:t>
          </a:r>
          <a:endParaRPr lang="en-US" sz="1500" kern="1200"/>
        </a:p>
      </dsp:txBody>
      <dsp:txXfrm>
        <a:off x="1170617" y="2801931"/>
        <a:ext cx="1846431" cy="1846431"/>
      </dsp:txXfrm>
    </dsp:sp>
    <dsp:sp modelId="{D9C6A243-02D5-2C47-9CD4-2B22378EC557}">
      <dsp:nvSpPr>
        <dsp:cNvPr id="0" name=""/>
        <dsp:cNvSpPr/>
      </dsp:nvSpPr>
      <dsp:spPr>
        <a:xfrm>
          <a:off x="3274337" y="2702043"/>
          <a:ext cx="2046207" cy="2046207"/>
        </a:xfrm>
        <a:prstGeom prst="roundRect">
          <a:avLst/>
        </a:prstGeom>
        <a:solidFill>
          <a:schemeClr val="accent5">
            <a:hueOff val="2438425"/>
            <a:satOff val="-19443"/>
            <a:lumOff val="-147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500" b="1" i="0" kern="1200"/>
            <a:t>Токсични</a:t>
          </a:r>
          <a:r>
            <a:rPr lang="bg-BG" sz="1500" b="0" i="0" kern="1200"/>
            <a:t> </a:t>
          </a:r>
          <a:r>
            <a:rPr lang="bg-BG" sz="1500" b="1" i="0" kern="1200"/>
            <a:t>химикали</a:t>
          </a:r>
          <a:r>
            <a:rPr lang="bg-BG" sz="1500" b="0" i="0" kern="1200"/>
            <a:t> – формалдехид, ацеталдехид и тежки метали (олово, никел, кадмий).</a:t>
          </a:r>
          <a:endParaRPr lang="en-US" sz="1500" kern="1200"/>
        </a:p>
      </dsp:txBody>
      <dsp:txXfrm>
        <a:off x="3374225" y="2801931"/>
        <a:ext cx="1846431" cy="18464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A9007-ACDD-404B-A260-F4E4E3785DF1}">
      <dsp:nvSpPr>
        <dsp:cNvPr id="0" name=""/>
        <dsp:cNvSpPr/>
      </dsp:nvSpPr>
      <dsp:spPr>
        <a:xfrm>
          <a:off x="0" y="0"/>
          <a:ext cx="7700306" cy="752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/>
            <a:t>Изграждане на доверие </a:t>
          </a:r>
          <a:r>
            <a:rPr lang="bg-BG" sz="1400" kern="1200" dirty="0"/>
            <a:t>– Избягване на обвинителен тон и създаване на среда за открит диалог.</a:t>
          </a:r>
          <a:endParaRPr lang="en-US" sz="1400" kern="1200" dirty="0"/>
        </a:p>
      </dsp:txBody>
      <dsp:txXfrm>
        <a:off x="22054" y="22054"/>
        <a:ext cx="6824144" cy="708882"/>
      </dsp:txXfrm>
    </dsp:sp>
    <dsp:sp modelId="{B5A52C64-A42D-2B44-848E-EDCA97F05BB9}">
      <dsp:nvSpPr>
        <dsp:cNvPr id="0" name=""/>
        <dsp:cNvSpPr/>
      </dsp:nvSpPr>
      <dsp:spPr>
        <a:xfrm>
          <a:off x="644900" y="889897"/>
          <a:ext cx="7700306" cy="752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/>
            <a:t>Задаване на отворени въпроси </a:t>
          </a:r>
          <a:r>
            <a:rPr lang="bg-BG" sz="1400" kern="1200" dirty="0"/>
            <a:t>– „Какво знаеш за </a:t>
          </a:r>
          <a:r>
            <a:rPr lang="bg-BG" sz="1400" kern="1200" dirty="0" err="1"/>
            <a:t>вейповете</a:t>
          </a:r>
          <a:r>
            <a:rPr lang="bg-BG" sz="1400" kern="1200" dirty="0"/>
            <a:t>?“ вместо „Защо </a:t>
          </a:r>
          <a:r>
            <a:rPr lang="bg-BG" sz="1400" kern="1200" dirty="0" err="1"/>
            <a:t>вейпваш</a:t>
          </a:r>
          <a:r>
            <a:rPr lang="bg-BG" sz="1400" kern="1200" dirty="0"/>
            <a:t>?“</a:t>
          </a:r>
          <a:endParaRPr lang="en-US" sz="1400" kern="1200" dirty="0"/>
        </a:p>
      </dsp:txBody>
      <dsp:txXfrm>
        <a:off x="666954" y="911951"/>
        <a:ext cx="6521854" cy="708882"/>
      </dsp:txXfrm>
    </dsp:sp>
    <dsp:sp modelId="{B3B55799-6CC2-6049-9AE4-D0BB2569D4FC}">
      <dsp:nvSpPr>
        <dsp:cNvPr id="0" name=""/>
        <dsp:cNvSpPr/>
      </dsp:nvSpPr>
      <dsp:spPr>
        <a:xfrm>
          <a:off x="1280175" y="1779795"/>
          <a:ext cx="7700306" cy="752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/>
            <a:t>Предоставяне на научно обоснована информация </a:t>
          </a:r>
          <a:r>
            <a:rPr lang="bg-BG" sz="1400" kern="1200" dirty="0"/>
            <a:t>– Обяснение на рисковете, без да се използват заплашителни тактики.</a:t>
          </a:r>
          <a:endParaRPr lang="en-US" sz="1400" kern="1200" dirty="0"/>
        </a:p>
      </dsp:txBody>
      <dsp:txXfrm>
        <a:off x="1302229" y="1801849"/>
        <a:ext cx="6531479" cy="708882"/>
      </dsp:txXfrm>
    </dsp:sp>
    <dsp:sp modelId="{53DF3C56-D72C-2B41-8490-4DCB5010AA5A}">
      <dsp:nvSpPr>
        <dsp:cNvPr id="0" name=""/>
        <dsp:cNvSpPr/>
      </dsp:nvSpPr>
      <dsp:spPr>
        <a:xfrm>
          <a:off x="1925076" y="2669692"/>
          <a:ext cx="7700306" cy="752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/>
            <a:t>Предлагане на алтернативи и подкрепа </a:t>
          </a:r>
          <a:r>
            <a:rPr lang="bg-BG" sz="1400" kern="1200" dirty="0"/>
            <a:t>– Помощ за справяне със социалния натиск и намиране на здравословни начини за справяне със стреса.</a:t>
          </a:r>
          <a:endParaRPr lang="en-US" sz="1400" kern="1200" dirty="0"/>
        </a:p>
      </dsp:txBody>
      <dsp:txXfrm>
        <a:off x="1947130" y="2691746"/>
        <a:ext cx="6521854" cy="708882"/>
      </dsp:txXfrm>
    </dsp:sp>
    <dsp:sp modelId="{2704DBDB-3DBF-944A-B750-3E19E361BA07}">
      <dsp:nvSpPr>
        <dsp:cNvPr id="0" name=""/>
        <dsp:cNvSpPr/>
      </dsp:nvSpPr>
      <dsp:spPr>
        <a:xfrm>
          <a:off x="7210862" y="576722"/>
          <a:ext cx="489443" cy="48944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320987" y="576722"/>
        <a:ext cx="269193" cy="368306"/>
      </dsp:txXfrm>
    </dsp:sp>
    <dsp:sp modelId="{AADB6564-F8C4-1A46-8090-6BCC32D3B162}">
      <dsp:nvSpPr>
        <dsp:cNvPr id="0" name=""/>
        <dsp:cNvSpPr/>
      </dsp:nvSpPr>
      <dsp:spPr>
        <a:xfrm>
          <a:off x="7855763" y="1466619"/>
          <a:ext cx="489443" cy="48944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965888" y="1466619"/>
        <a:ext cx="269193" cy="368306"/>
      </dsp:txXfrm>
    </dsp:sp>
    <dsp:sp modelId="{DF4C9D66-0A32-014E-A6D8-61532E0ED1A8}">
      <dsp:nvSpPr>
        <dsp:cNvPr id="0" name=""/>
        <dsp:cNvSpPr/>
      </dsp:nvSpPr>
      <dsp:spPr>
        <a:xfrm>
          <a:off x="8491038" y="2356517"/>
          <a:ext cx="489443" cy="48944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601163" y="2356517"/>
        <a:ext cx="269193" cy="3683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C1740-9A7C-F041-872F-C9854F6C61B1}">
      <dsp:nvSpPr>
        <dsp:cNvPr id="0" name=""/>
        <dsp:cNvSpPr/>
      </dsp:nvSpPr>
      <dsp:spPr>
        <a:xfrm>
          <a:off x="0" y="708948"/>
          <a:ext cx="2707138" cy="1719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54E478-64E7-A14C-9C59-2EE05A1DBBD4}">
      <dsp:nvSpPr>
        <dsp:cNvPr id="0" name=""/>
        <dsp:cNvSpPr/>
      </dsp:nvSpPr>
      <dsp:spPr>
        <a:xfrm>
          <a:off x="300793" y="994701"/>
          <a:ext cx="2707138" cy="1719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/>
            <a:t>Децата, израснали в семейства със зависими членове, са с по-висок риск да развият зависимости.</a:t>
          </a:r>
          <a:endParaRPr lang="en-US" sz="1400" kern="1200"/>
        </a:p>
      </dsp:txBody>
      <dsp:txXfrm>
        <a:off x="351142" y="1045050"/>
        <a:ext cx="2606440" cy="1618335"/>
      </dsp:txXfrm>
    </dsp:sp>
    <dsp:sp modelId="{5E50D469-AD6C-0344-BE4E-01125035632B}">
      <dsp:nvSpPr>
        <dsp:cNvPr id="0" name=""/>
        <dsp:cNvSpPr/>
      </dsp:nvSpPr>
      <dsp:spPr>
        <a:xfrm>
          <a:off x="3308725" y="708948"/>
          <a:ext cx="2707138" cy="1719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E41FF8-DAC9-2147-A687-E89D5DC7561A}">
      <dsp:nvSpPr>
        <dsp:cNvPr id="0" name=""/>
        <dsp:cNvSpPr/>
      </dsp:nvSpPr>
      <dsp:spPr>
        <a:xfrm>
          <a:off x="3609518" y="994701"/>
          <a:ext cx="2707138" cy="1719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/>
            <a:t>Липсата на емоционална подкрепа и комуникация в семейството може да тласне младите хора към търсене на утеха в никотина или други вещества.</a:t>
          </a:r>
          <a:endParaRPr lang="en-US" sz="1400" kern="1200"/>
        </a:p>
      </dsp:txBody>
      <dsp:txXfrm>
        <a:off x="3659867" y="1045050"/>
        <a:ext cx="2606440" cy="1618335"/>
      </dsp:txXfrm>
    </dsp:sp>
    <dsp:sp modelId="{9C73DE0F-E683-A842-A6E5-56C3736DB7BF}">
      <dsp:nvSpPr>
        <dsp:cNvPr id="0" name=""/>
        <dsp:cNvSpPr/>
      </dsp:nvSpPr>
      <dsp:spPr>
        <a:xfrm>
          <a:off x="6617450" y="708948"/>
          <a:ext cx="2707138" cy="1719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7EDDC7-BC17-084D-B161-C9BC7F41FCBE}">
      <dsp:nvSpPr>
        <dsp:cNvPr id="0" name=""/>
        <dsp:cNvSpPr/>
      </dsp:nvSpPr>
      <dsp:spPr>
        <a:xfrm>
          <a:off x="6918244" y="994701"/>
          <a:ext cx="2707138" cy="1719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/>
            <a:t>Авторитарният или прекалено либералният стил на родителство също може да повлияе върху склонността към зависимости.</a:t>
          </a:r>
          <a:endParaRPr lang="en-US" sz="1400" kern="1200"/>
        </a:p>
      </dsp:txBody>
      <dsp:txXfrm>
        <a:off x="6968593" y="1045050"/>
        <a:ext cx="2606440" cy="16183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466DD-1381-A048-B7D6-2720B656FF7F}">
      <dsp:nvSpPr>
        <dsp:cNvPr id="0" name=""/>
        <dsp:cNvSpPr/>
      </dsp:nvSpPr>
      <dsp:spPr>
        <a:xfrm>
          <a:off x="1174" y="184257"/>
          <a:ext cx="4124157" cy="26188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EAEA51-0CA5-A34D-94C2-2422B383DD24}">
      <dsp:nvSpPr>
        <dsp:cNvPr id="0" name=""/>
        <dsp:cNvSpPr/>
      </dsp:nvSpPr>
      <dsp:spPr>
        <a:xfrm>
          <a:off x="459414" y="619585"/>
          <a:ext cx="4124157" cy="2618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200" b="0" i="0" kern="1200"/>
            <a:t>В общества, в които употребата на никотин и алкохол е социално приемлива, младите хора са по-склонни да възприемат тези вещества като „нормални“.</a:t>
          </a:r>
          <a:endParaRPr lang="en-US" sz="2200" kern="1200"/>
        </a:p>
      </dsp:txBody>
      <dsp:txXfrm>
        <a:off x="536117" y="696288"/>
        <a:ext cx="3970751" cy="2465433"/>
      </dsp:txXfrm>
    </dsp:sp>
    <dsp:sp modelId="{D2FC37E4-C080-4E41-88EB-DD6D8C54A4B2}">
      <dsp:nvSpPr>
        <dsp:cNvPr id="0" name=""/>
        <dsp:cNvSpPr/>
      </dsp:nvSpPr>
      <dsp:spPr>
        <a:xfrm>
          <a:off x="5041811" y="184257"/>
          <a:ext cx="4124157" cy="26188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C53217-BC92-AB41-8F17-07E1BD13824F}">
      <dsp:nvSpPr>
        <dsp:cNvPr id="0" name=""/>
        <dsp:cNvSpPr/>
      </dsp:nvSpPr>
      <dsp:spPr>
        <a:xfrm>
          <a:off x="5500051" y="619585"/>
          <a:ext cx="4124157" cy="2618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200" b="0" i="0" kern="1200"/>
            <a:t>Финансовите трудности, липсата на перспективи и социалната изолация увеличават вероятността за развитие на зависимости.</a:t>
          </a:r>
          <a:endParaRPr lang="en-US" sz="2200" kern="1200"/>
        </a:p>
      </dsp:txBody>
      <dsp:txXfrm>
        <a:off x="5576754" y="696288"/>
        <a:ext cx="3970751" cy="24654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06059-D917-194D-80B9-704383C90D44}">
      <dsp:nvSpPr>
        <dsp:cNvPr id="0" name=""/>
        <dsp:cNvSpPr/>
      </dsp:nvSpPr>
      <dsp:spPr>
        <a:xfrm>
          <a:off x="496378" y="0"/>
          <a:ext cx="6471982" cy="6471982"/>
        </a:xfrm>
        <a:prstGeom prst="diamond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FDEC0-4F7D-CA47-87A8-8EF4455DA7B7}">
      <dsp:nvSpPr>
        <dsp:cNvPr id="0" name=""/>
        <dsp:cNvSpPr/>
      </dsp:nvSpPr>
      <dsp:spPr>
        <a:xfrm>
          <a:off x="1111216" y="614838"/>
          <a:ext cx="2524072" cy="252407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/>
            <a:t>Незрялост на префронталната кора → по-нисък самоконтрол и по-висока импулсивност.</a:t>
          </a:r>
          <a:endParaRPr lang="en-US" sz="1800" kern="1200"/>
        </a:p>
      </dsp:txBody>
      <dsp:txXfrm>
        <a:off x="1234431" y="738053"/>
        <a:ext cx="2277642" cy="2277642"/>
      </dsp:txXfrm>
    </dsp:sp>
    <dsp:sp modelId="{E54E05C1-3BB0-914F-AE5E-7A39F0C430C1}">
      <dsp:nvSpPr>
        <dsp:cNvPr id="0" name=""/>
        <dsp:cNvSpPr/>
      </dsp:nvSpPr>
      <dsp:spPr>
        <a:xfrm>
          <a:off x="3829449" y="614838"/>
          <a:ext cx="2524072" cy="252407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/>
            <a:t>По-силна реакция на допаминовите стимули, което прави удоволствието от веществото по-интензивно.</a:t>
          </a:r>
          <a:endParaRPr lang="en-US" sz="1800" kern="1200" dirty="0"/>
        </a:p>
      </dsp:txBody>
      <dsp:txXfrm>
        <a:off x="3952664" y="738053"/>
        <a:ext cx="2277642" cy="2277642"/>
      </dsp:txXfrm>
    </dsp:sp>
    <dsp:sp modelId="{A741BCE8-6A9B-624C-A30C-D13FDF44CDC0}">
      <dsp:nvSpPr>
        <dsp:cNvPr id="0" name=""/>
        <dsp:cNvSpPr/>
      </dsp:nvSpPr>
      <dsp:spPr>
        <a:xfrm>
          <a:off x="1111216" y="3333070"/>
          <a:ext cx="2524072" cy="252407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/>
            <a:t>Липса на житейски опит → подценяване на рисковете и надценяване на моментното удоволствие.</a:t>
          </a:r>
          <a:endParaRPr lang="en-US" sz="1800" kern="1200"/>
        </a:p>
      </dsp:txBody>
      <dsp:txXfrm>
        <a:off x="1234431" y="3456285"/>
        <a:ext cx="2277642" cy="2277642"/>
      </dsp:txXfrm>
    </dsp:sp>
    <dsp:sp modelId="{068E8639-A062-FB49-AE34-DBABFB53AA6E}">
      <dsp:nvSpPr>
        <dsp:cNvPr id="0" name=""/>
        <dsp:cNvSpPr/>
      </dsp:nvSpPr>
      <dsp:spPr>
        <a:xfrm>
          <a:off x="3829449" y="3333070"/>
          <a:ext cx="2524072" cy="252407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/>
            <a:t>Социалният натиск и нуждата от приемане във </a:t>
          </a:r>
          <a:r>
            <a:rPr lang="bg-BG" sz="1800" kern="1200" dirty="0" err="1"/>
            <a:t>връстническа</a:t>
          </a:r>
          <a:r>
            <a:rPr lang="bg-BG" sz="1800" kern="1200" dirty="0"/>
            <a:t> група играят критична роля.</a:t>
          </a:r>
          <a:endParaRPr lang="en-US" sz="1800" kern="1200" dirty="0"/>
        </a:p>
      </dsp:txBody>
      <dsp:txXfrm>
        <a:off x="3952664" y="3456285"/>
        <a:ext cx="2277642" cy="22776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9CFAD-5151-B741-AB42-B7704D6EF59F}">
      <dsp:nvSpPr>
        <dsp:cNvPr id="0" name=""/>
        <dsp:cNvSpPr/>
      </dsp:nvSpPr>
      <dsp:spPr>
        <a:xfrm>
          <a:off x="0" y="342630"/>
          <a:ext cx="6391275" cy="2753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034" tIns="395732" rIns="496034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900" i="0" kern="1200"/>
            <a:t>Хронични белодробни заболявания, бронхит и намалена белодробна функция.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900" i="0" kern="1200"/>
            <a:t>Повишен риск от сърдечно-съдови заболявания.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900" i="0" kern="1200"/>
            <a:t>Потенциални репродуктивни проблеми при продължителна употреба.</a:t>
          </a:r>
          <a:br>
            <a:rPr lang="bg-BG" sz="1900" kern="1200"/>
          </a:br>
          <a:endParaRPr lang="en-US" sz="1900" kern="1200"/>
        </a:p>
      </dsp:txBody>
      <dsp:txXfrm>
        <a:off x="0" y="342630"/>
        <a:ext cx="6391275" cy="2753100"/>
      </dsp:txXfrm>
    </dsp:sp>
    <dsp:sp modelId="{DD574920-B0F8-984C-83F7-781E9A32EEFF}">
      <dsp:nvSpPr>
        <dsp:cNvPr id="0" name=""/>
        <dsp:cNvSpPr/>
      </dsp:nvSpPr>
      <dsp:spPr>
        <a:xfrm>
          <a:off x="319563" y="62190"/>
          <a:ext cx="4473892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102" tIns="0" rIns="16910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900" kern="1200"/>
            <a:t>Физически последици</a:t>
          </a:r>
          <a:endParaRPr lang="en-US" sz="1900" kern="1200"/>
        </a:p>
      </dsp:txBody>
      <dsp:txXfrm>
        <a:off x="346943" y="89570"/>
        <a:ext cx="4419132" cy="506120"/>
      </dsp:txXfrm>
    </dsp:sp>
    <dsp:sp modelId="{E83A03E6-7407-4F43-86C7-9A608321535A}">
      <dsp:nvSpPr>
        <dsp:cNvPr id="0" name=""/>
        <dsp:cNvSpPr/>
      </dsp:nvSpPr>
      <dsp:spPr>
        <a:xfrm>
          <a:off x="0" y="3478771"/>
          <a:ext cx="6391275" cy="17057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9765721"/>
              <a:satOff val="90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034" tIns="395732" rIns="496034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900" i="0" kern="1200"/>
            <a:t>Повишен риск от тревожност и депресия.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900" i="0" kern="1200"/>
            <a:t>Проблеми с паметта и концентрацията.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900" i="0" kern="1200"/>
            <a:t>Социална изолация, свързана с пристрастяването.</a:t>
          </a:r>
          <a:endParaRPr lang="en-US" sz="1900" kern="1200"/>
        </a:p>
      </dsp:txBody>
      <dsp:txXfrm>
        <a:off x="0" y="3478771"/>
        <a:ext cx="6391275" cy="1705725"/>
      </dsp:txXfrm>
    </dsp:sp>
    <dsp:sp modelId="{DD403254-DB17-A44B-B608-C5E2846ECEA9}">
      <dsp:nvSpPr>
        <dsp:cNvPr id="0" name=""/>
        <dsp:cNvSpPr/>
      </dsp:nvSpPr>
      <dsp:spPr>
        <a:xfrm>
          <a:off x="319563" y="3198331"/>
          <a:ext cx="4473892" cy="560880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102" tIns="0" rIns="16910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900" kern="1200"/>
            <a:t>Психически последици</a:t>
          </a:r>
          <a:endParaRPr lang="en-US" sz="1900" kern="1200"/>
        </a:p>
      </dsp:txBody>
      <dsp:txXfrm>
        <a:off x="346943" y="3225711"/>
        <a:ext cx="4419132" cy="5061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54869-2921-E146-A585-AB378103E2D6}">
      <dsp:nvSpPr>
        <dsp:cNvPr id="0" name=""/>
        <dsp:cNvSpPr/>
      </dsp:nvSpPr>
      <dsp:spPr>
        <a:xfrm>
          <a:off x="50" y="205923"/>
          <a:ext cx="4833230" cy="5184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/>
            <a:t>Психика -&gt; Тяло</a:t>
          </a:r>
          <a:endParaRPr lang="en-US" sz="1800" kern="1200" dirty="0"/>
        </a:p>
      </dsp:txBody>
      <dsp:txXfrm>
        <a:off x="50" y="205923"/>
        <a:ext cx="4833230" cy="518400"/>
      </dsp:txXfrm>
    </dsp:sp>
    <dsp:sp modelId="{135AAE8C-1328-1447-8BD9-5E30C7ECAD0E}">
      <dsp:nvSpPr>
        <dsp:cNvPr id="0" name=""/>
        <dsp:cNvSpPr/>
      </dsp:nvSpPr>
      <dsp:spPr>
        <a:xfrm>
          <a:off x="50" y="724323"/>
          <a:ext cx="4833230" cy="39527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800" i="0" kern="1200" dirty="0"/>
            <a:t>Стресът и тревожността могат да засилят желанието за употреба на вещества, които осигуряват моментно облекчение (</a:t>
          </a:r>
          <a:r>
            <a:rPr lang="bg-BG" sz="1800" i="0" kern="1200" dirty="0" err="1"/>
            <a:t>вейпинг</a:t>
          </a:r>
          <a:r>
            <a:rPr lang="bg-BG" sz="1800" i="0" kern="1200" dirty="0"/>
            <a:t>, никотин, алкохол).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800" i="0" kern="1200"/>
            <a:t>Емоционалните травми (изоставяне, загуба, насилие) увеличават вероятността за търсене на „изход“ чрез вещества, които временно облекчават болката.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800" i="0" kern="1200"/>
            <a:t>Навикът и ритуалите също играят роля – пушенето или вейпингът може да се асоциира с конкретни социални ситуации (пауза, разговор, почивка).</a:t>
          </a:r>
          <a:endParaRPr lang="en-US" sz="1800" kern="1200"/>
        </a:p>
      </dsp:txBody>
      <dsp:txXfrm>
        <a:off x="50" y="724323"/>
        <a:ext cx="4833230" cy="3952799"/>
      </dsp:txXfrm>
    </dsp:sp>
    <dsp:sp modelId="{B6C8AF3F-9605-044D-AB57-A13E30B58B13}">
      <dsp:nvSpPr>
        <dsp:cNvPr id="0" name=""/>
        <dsp:cNvSpPr/>
      </dsp:nvSpPr>
      <dsp:spPr>
        <a:xfrm>
          <a:off x="5509933" y="205923"/>
          <a:ext cx="4833230" cy="518400"/>
        </a:xfrm>
        <a:prstGeom prst="rect">
          <a:avLst/>
        </a:prstGeom>
        <a:gradFill rotWithShape="0">
          <a:gsLst>
            <a:gs pos="0">
              <a:schemeClr val="accent2">
                <a:hueOff val="-19765721"/>
                <a:satOff val="9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9765721"/>
                <a:satOff val="9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9765721"/>
              <a:satOff val="901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/>
            <a:t>Тяло -&gt; Психика</a:t>
          </a:r>
          <a:endParaRPr lang="en-US" sz="1800" kern="1200" dirty="0"/>
        </a:p>
      </dsp:txBody>
      <dsp:txXfrm>
        <a:off x="5509933" y="205923"/>
        <a:ext cx="4833230" cy="518400"/>
      </dsp:txXfrm>
    </dsp:sp>
    <dsp:sp modelId="{4D4396BA-4502-E44F-8873-78BDFEB05D3A}">
      <dsp:nvSpPr>
        <dsp:cNvPr id="0" name=""/>
        <dsp:cNvSpPr/>
      </dsp:nvSpPr>
      <dsp:spPr>
        <a:xfrm>
          <a:off x="5509933" y="724323"/>
          <a:ext cx="4833230" cy="3952799"/>
        </a:xfrm>
        <a:prstGeom prst="rect">
          <a:avLst/>
        </a:prstGeom>
        <a:solidFill>
          <a:schemeClr val="accent2">
            <a:tint val="40000"/>
            <a:alpha val="90000"/>
            <a:hueOff val="-20604185"/>
            <a:satOff val="1061"/>
            <a:lumOff val="55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20604185"/>
              <a:satOff val="1061"/>
              <a:lumOff val="5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800" i="0" kern="1200"/>
            <a:t>Никотинът стимулира производството на допамин, което създава илюзия за щастие и облекчение.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800" i="0" kern="1200"/>
            <a:t>С времето мозъкът става по-малко чувствителен към естествени източници на удоволствие (спорт, социални контакти).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800" i="0" kern="1200"/>
            <a:t>След отказ от вейпинг или никотинова употреба се появяват раздразнителност, тревожност, депресия, защото тялото е свикнало с изкуственото производство на допамин.</a:t>
          </a:r>
          <a:endParaRPr lang="en-US" sz="1800" kern="1200"/>
        </a:p>
      </dsp:txBody>
      <dsp:txXfrm>
        <a:off x="5509933" y="724323"/>
        <a:ext cx="4833230" cy="39527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BB824-9AFB-DA42-B09A-D0264F783689}">
      <dsp:nvSpPr>
        <dsp:cNvPr id="0" name=""/>
        <dsp:cNvSpPr/>
      </dsp:nvSpPr>
      <dsp:spPr>
        <a:xfrm>
          <a:off x="1174" y="184257"/>
          <a:ext cx="4124157" cy="26188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86996F-0BC4-894C-BC1D-4FE939586B1F}">
      <dsp:nvSpPr>
        <dsp:cNvPr id="0" name=""/>
        <dsp:cNvSpPr/>
      </dsp:nvSpPr>
      <dsp:spPr>
        <a:xfrm>
          <a:off x="459414" y="619585"/>
          <a:ext cx="4124157" cy="2618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b="0" i="0" kern="1200"/>
            <a:t>Травмата е един от ключовите фактори за развитие на зависимо поведение. Хората, преживели емоционална, физическа или психическа болка, често търсят облекчение чрез вещества или компулсивни навици. </a:t>
          </a:r>
          <a:endParaRPr lang="en-US" sz="1800" kern="1200"/>
        </a:p>
      </dsp:txBody>
      <dsp:txXfrm>
        <a:off x="536117" y="696288"/>
        <a:ext cx="3970751" cy="2465433"/>
      </dsp:txXfrm>
    </dsp:sp>
    <dsp:sp modelId="{A233CE55-E33F-5E45-8A63-FD7ED186F766}">
      <dsp:nvSpPr>
        <dsp:cNvPr id="0" name=""/>
        <dsp:cNvSpPr/>
      </dsp:nvSpPr>
      <dsp:spPr>
        <a:xfrm>
          <a:off x="5041811" y="184257"/>
          <a:ext cx="4124157" cy="26188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67F8A1-C57B-C448-A61C-0AEB4AA1D4ED}">
      <dsp:nvSpPr>
        <dsp:cNvPr id="0" name=""/>
        <dsp:cNvSpPr/>
      </dsp:nvSpPr>
      <dsp:spPr>
        <a:xfrm>
          <a:off x="5500051" y="619585"/>
          <a:ext cx="4124157" cy="2618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b="0" i="0" kern="1200"/>
            <a:t>Травматичните преживявания предизвикват дълбоки промени в мозъка, емоциите и поведението. Много хора, особено деца и младежи, развиват зависимо поведение като начин да се справят с болката и да възстановят емоционалния баланс.</a:t>
          </a:r>
          <a:endParaRPr lang="en-US" sz="1800" kern="1200"/>
        </a:p>
      </dsp:txBody>
      <dsp:txXfrm>
        <a:off x="5576754" y="696288"/>
        <a:ext cx="3970751" cy="2465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49735-74CA-DD44-815B-68CE245E8E33}" type="datetimeFigureOut">
              <a:rPr lang="en-BG" smtClean="0"/>
              <a:t>25.03.25</a:t>
            </a:fld>
            <a:endParaRPr lang="en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52141-A448-464A-859F-50702E445EC6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310947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D0220-C313-49FA-976D-5E61E68CF6C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30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301EC0E-C1A6-3C4B-A202-BAAA330B0CF3}" type="datetimeFigureOut">
              <a:rPr lang="en-BG" smtClean="0"/>
              <a:t>25.03.25</a:t>
            </a:fld>
            <a:endParaRPr lang="en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BG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01A7E24-CDDD-624D-9F6C-7DAAB5D7AAE0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974809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EC0E-C1A6-3C4B-A202-BAAA330B0CF3}" type="datetimeFigureOut">
              <a:rPr lang="en-BG" smtClean="0"/>
              <a:t>25.03.25</a:t>
            </a:fld>
            <a:endParaRPr lang="en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7E24-CDDD-624D-9F6C-7DAAB5D7AAE0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75607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EC0E-C1A6-3C4B-A202-BAAA330B0CF3}" type="datetimeFigureOut">
              <a:rPr lang="en-BG" smtClean="0"/>
              <a:t>25.03.25</a:t>
            </a:fld>
            <a:endParaRPr lang="en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7E24-CDDD-624D-9F6C-7DAAB5D7AAE0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533475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EC0E-C1A6-3C4B-A202-BAAA330B0CF3}" type="datetimeFigureOut">
              <a:rPr lang="en-BG" smtClean="0"/>
              <a:t>25.03.25</a:t>
            </a:fld>
            <a:endParaRPr lang="en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7E24-CDDD-624D-9F6C-7DAAB5D7AAE0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160532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EC0E-C1A6-3C4B-A202-BAAA330B0CF3}" type="datetimeFigureOut">
              <a:rPr lang="en-BG" smtClean="0"/>
              <a:t>25.03.25</a:t>
            </a:fld>
            <a:endParaRPr lang="en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7E24-CDDD-624D-9F6C-7DAAB5D7AAE0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714008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EC0E-C1A6-3C4B-A202-BAAA330B0CF3}" type="datetimeFigureOut">
              <a:rPr lang="en-BG" smtClean="0"/>
              <a:t>25.03.25</a:t>
            </a:fld>
            <a:endParaRPr lang="en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7E24-CDDD-624D-9F6C-7DAAB5D7AAE0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055709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EC0E-C1A6-3C4B-A202-BAAA330B0CF3}" type="datetimeFigureOut">
              <a:rPr lang="en-BG" smtClean="0"/>
              <a:t>25.03.25</a:t>
            </a:fld>
            <a:endParaRPr lang="en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7E24-CDDD-624D-9F6C-7DAAB5D7AAE0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52367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301EC0E-C1A6-3C4B-A202-BAAA330B0CF3}" type="datetimeFigureOut">
              <a:rPr lang="en-BG" smtClean="0"/>
              <a:t>25.03.25</a:t>
            </a:fld>
            <a:endParaRPr lang="en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7E24-CDDD-624D-9F6C-7DAAB5D7AAE0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280656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301EC0E-C1A6-3C4B-A202-BAAA330B0CF3}" type="datetimeFigureOut">
              <a:rPr lang="en-BG" smtClean="0"/>
              <a:t>25.03.25</a:t>
            </a:fld>
            <a:endParaRPr lang="en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7E24-CDDD-624D-9F6C-7DAAB5D7AAE0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47583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EC0E-C1A6-3C4B-A202-BAAA330B0CF3}" type="datetimeFigureOut">
              <a:rPr lang="en-BG" smtClean="0"/>
              <a:t>25.03.25</a:t>
            </a:fld>
            <a:endParaRPr lang="en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7E24-CDDD-624D-9F6C-7DAAB5D7AAE0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01845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EC0E-C1A6-3C4B-A202-BAAA330B0CF3}" type="datetimeFigureOut">
              <a:rPr lang="en-BG" smtClean="0"/>
              <a:t>25.03.25</a:t>
            </a:fld>
            <a:endParaRPr lang="en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7E24-CDDD-624D-9F6C-7DAAB5D7AAE0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88698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EC0E-C1A6-3C4B-A202-BAAA330B0CF3}" type="datetimeFigureOut">
              <a:rPr lang="en-BG" smtClean="0"/>
              <a:t>25.03.25</a:t>
            </a:fld>
            <a:endParaRPr lang="en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7E24-CDDD-624D-9F6C-7DAAB5D7AAE0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6641961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EC0E-C1A6-3C4B-A202-BAAA330B0CF3}" type="datetimeFigureOut">
              <a:rPr lang="en-BG" smtClean="0"/>
              <a:t>25.03.25</a:t>
            </a:fld>
            <a:endParaRPr lang="en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7E24-CDDD-624D-9F6C-7DAAB5D7AAE0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17037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EC0E-C1A6-3C4B-A202-BAAA330B0CF3}" type="datetimeFigureOut">
              <a:rPr lang="en-BG" smtClean="0"/>
              <a:t>25.03.25</a:t>
            </a:fld>
            <a:endParaRPr lang="en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7E24-CDDD-624D-9F6C-7DAAB5D7AAE0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91202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EC0E-C1A6-3C4B-A202-BAAA330B0CF3}" type="datetimeFigureOut">
              <a:rPr lang="en-BG" smtClean="0"/>
              <a:t>25.03.25</a:t>
            </a:fld>
            <a:endParaRPr lang="en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7E24-CDDD-624D-9F6C-7DAAB5D7AAE0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96185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EC0E-C1A6-3C4B-A202-BAAA330B0CF3}" type="datetimeFigureOut">
              <a:rPr lang="en-BG" smtClean="0"/>
              <a:t>25.03.25</a:t>
            </a:fld>
            <a:endParaRPr lang="en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7E24-CDDD-624D-9F6C-7DAAB5D7AAE0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2248210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EC0E-C1A6-3C4B-A202-BAAA330B0CF3}" type="datetimeFigureOut">
              <a:rPr lang="en-BG" smtClean="0"/>
              <a:t>25.03.25</a:t>
            </a:fld>
            <a:endParaRPr lang="en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7E24-CDDD-624D-9F6C-7DAAB5D7AAE0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65292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301EC0E-C1A6-3C4B-A202-BAAA330B0CF3}" type="datetimeFigureOut">
              <a:rPr lang="en-BG" smtClean="0"/>
              <a:t>25.03.25</a:t>
            </a:fld>
            <a:endParaRPr lang="en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BG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01A7E24-CDDD-624D-9F6C-7DAAB5D7AAE0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79288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  <p:sldLayoutId id="2147484276" r:id="rId12"/>
    <p:sldLayoutId id="2147484277" r:id="rId13"/>
    <p:sldLayoutId id="2147484278" r:id="rId14"/>
    <p:sldLayoutId id="2147484279" r:id="rId15"/>
    <p:sldLayoutId id="2147484280" r:id="rId16"/>
    <p:sldLayoutId id="214748428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01928-81E0-FA6C-B158-2F393933F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10905066" cy="3251878"/>
          </a:xfr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bg-BG" sz="7200" b="1" dirty="0"/>
              <a:t>Защо зависимости?</a:t>
            </a:r>
            <a:br>
              <a:rPr lang="bg-BG" sz="7200" b="1" dirty="0"/>
            </a:br>
            <a:r>
              <a:rPr lang="bg-BG" sz="7200" b="1" cap="none" dirty="0"/>
              <a:t>Защо болка?</a:t>
            </a:r>
            <a:endParaRPr lang="en-BG" sz="7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2BE2BC-F47B-12A6-EEC1-A59E25D04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3933" y="4233672"/>
            <a:ext cx="8144134" cy="1145829"/>
          </a:xfr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bg-BG" sz="1600"/>
              <a:t>Ас. д-р. Ирена Соколова</a:t>
            </a:r>
            <a:endParaRPr lang="en-BG" sz="1600"/>
          </a:p>
        </p:txBody>
      </p:sp>
    </p:spTree>
    <p:extLst>
      <p:ext uri="{BB962C8B-B14F-4D97-AF65-F5344CB8AC3E}">
        <p14:creationId xmlns:p14="http://schemas.microsoft.com/office/powerpoint/2010/main" val="31948165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3EF4D6-026A-4D52-B916-967329EE3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DB4846F-6AA5-4DB3-9581-D95F22BD5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8490951" y="1797517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54EC22E-2292-4292-A80B-E81DF64BF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80041"/>
            <a:ext cx="12192000" cy="5077959"/>
          </a:xfrm>
          <a:custGeom>
            <a:avLst/>
            <a:gdLst>
              <a:gd name="connsiteX0" fmla="*/ 12192000 w 12192000"/>
              <a:gd name="connsiteY0" fmla="*/ 0 h 5077959"/>
              <a:gd name="connsiteX1" fmla="*/ 12192000 w 12192000"/>
              <a:gd name="connsiteY1" fmla="*/ 1972152 h 5077959"/>
              <a:gd name="connsiteX2" fmla="*/ 12192000 w 12192000"/>
              <a:gd name="connsiteY2" fmla="*/ 2361342 h 5077959"/>
              <a:gd name="connsiteX3" fmla="*/ 12192000 w 12192000"/>
              <a:gd name="connsiteY3" fmla="*/ 5077959 h 5077959"/>
              <a:gd name="connsiteX4" fmla="*/ 0 w 12192000"/>
              <a:gd name="connsiteY4" fmla="*/ 5077959 h 5077959"/>
              <a:gd name="connsiteX5" fmla="*/ 0 w 12192000"/>
              <a:gd name="connsiteY5" fmla="*/ 2361342 h 5077959"/>
              <a:gd name="connsiteX6" fmla="*/ 0 w 12192000"/>
              <a:gd name="connsiteY6" fmla="*/ 1972152 h 5077959"/>
              <a:gd name="connsiteX7" fmla="*/ 0 w 12192000"/>
              <a:gd name="connsiteY7" fmla="*/ 12515 h 5077959"/>
              <a:gd name="connsiteX8" fmla="*/ 108623 w 12192000"/>
              <a:gd name="connsiteY8" fmla="*/ 29540 h 5077959"/>
              <a:gd name="connsiteX9" fmla="*/ 300195 w 12192000"/>
              <a:gd name="connsiteY9" fmla="*/ 56163 h 5077959"/>
              <a:gd name="connsiteX10" fmla="*/ 527528 w 12192000"/>
              <a:gd name="connsiteY10" fmla="*/ 88041 h 5077959"/>
              <a:gd name="connsiteX11" fmla="*/ 779127 w 12192000"/>
              <a:gd name="connsiteY11" fmla="*/ 121671 h 5077959"/>
              <a:gd name="connsiteX12" fmla="*/ 1062654 w 12192000"/>
              <a:gd name="connsiteY12" fmla="*/ 157052 h 5077959"/>
              <a:gd name="connsiteX13" fmla="*/ 1371726 w 12192000"/>
              <a:gd name="connsiteY13" fmla="*/ 194535 h 5077959"/>
              <a:gd name="connsiteX14" fmla="*/ 1707616 w 12192000"/>
              <a:gd name="connsiteY14" fmla="*/ 232018 h 5077959"/>
              <a:gd name="connsiteX15" fmla="*/ 2065219 w 12192000"/>
              <a:gd name="connsiteY15" fmla="*/ 270201 h 5077959"/>
              <a:gd name="connsiteX16" fmla="*/ 2450918 w 12192000"/>
              <a:gd name="connsiteY16" fmla="*/ 305583 h 5077959"/>
              <a:gd name="connsiteX17" fmla="*/ 2854496 w 12192000"/>
              <a:gd name="connsiteY17" fmla="*/ 339562 h 5077959"/>
              <a:gd name="connsiteX18" fmla="*/ 3281065 w 12192000"/>
              <a:gd name="connsiteY18" fmla="*/ 370390 h 5077959"/>
              <a:gd name="connsiteX19" fmla="*/ 3725514 w 12192000"/>
              <a:gd name="connsiteY19" fmla="*/ 399815 h 5077959"/>
              <a:gd name="connsiteX20" fmla="*/ 4189119 w 12192000"/>
              <a:gd name="connsiteY20" fmla="*/ 427490 h 5077959"/>
              <a:gd name="connsiteX21" fmla="*/ 4426671 w 12192000"/>
              <a:gd name="connsiteY21" fmla="*/ 437298 h 5077959"/>
              <a:gd name="connsiteX22" fmla="*/ 4669330 w 12192000"/>
              <a:gd name="connsiteY22" fmla="*/ 448158 h 5077959"/>
              <a:gd name="connsiteX23" fmla="*/ 4915819 w 12192000"/>
              <a:gd name="connsiteY23" fmla="*/ 458317 h 5077959"/>
              <a:gd name="connsiteX24" fmla="*/ 5163586 w 12192000"/>
              <a:gd name="connsiteY24" fmla="*/ 464973 h 5077959"/>
              <a:gd name="connsiteX25" fmla="*/ 5416461 w 12192000"/>
              <a:gd name="connsiteY25" fmla="*/ 470928 h 5077959"/>
              <a:gd name="connsiteX26" fmla="*/ 5671892 w 12192000"/>
              <a:gd name="connsiteY26" fmla="*/ 477234 h 5077959"/>
              <a:gd name="connsiteX27" fmla="*/ 5932430 w 12192000"/>
              <a:gd name="connsiteY27" fmla="*/ 481437 h 5077959"/>
              <a:gd name="connsiteX28" fmla="*/ 6195523 w 12192000"/>
              <a:gd name="connsiteY28" fmla="*/ 481437 h 5077959"/>
              <a:gd name="connsiteX29" fmla="*/ 6461170 w 12192000"/>
              <a:gd name="connsiteY29" fmla="*/ 483539 h 5077959"/>
              <a:gd name="connsiteX30" fmla="*/ 6729372 w 12192000"/>
              <a:gd name="connsiteY30" fmla="*/ 481437 h 5077959"/>
              <a:gd name="connsiteX31" fmla="*/ 7001406 w 12192000"/>
              <a:gd name="connsiteY31" fmla="*/ 477234 h 5077959"/>
              <a:gd name="connsiteX32" fmla="*/ 7273439 w 12192000"/>
              <a:gd name="connsiteY32" fmla="*/ 473380 h 5077959"/>
              <a:gd name="connsiteX33" fmla="*/ 7549303 w 12192000"/>
              <a:gd name="connsiteY33" fmla="*/ 464973 h 5077959"/>
              <a:gd name="connsiteX34" fmla="*/ 7827722 w 12192000"/>
              <a:gd name="connsiteY34" fmla="*/ 456215 h 5077959"/>
              <a:gd name="connsiteX35" fmla="*/ 8106140 w 12192000"/>
              <a:gd name="connsiteY35" fmla="*/ 446056 h 5077959"/>
              <a:gd name="connsiteX36" fmla="*/ 8387114 w 12192000"/>
              <a:gd name="connsiteY36" fmla="*/ 431694 h 5077959"/>
              <a:gd name="connsiteX37" fmla="*/ 8670640 w 12192000"/>
              <a:gd name="connsiteY37" fmla="*/ 414528 h 5077959"/>
              <a:gd name="connsiteX38" fmla="*/ 8955446 w 12192000"/>
              <a:gd name="connsiteY38" fmla="*/ 398064 h 5077959"/>
              <a:gd name="connsiteX39" fmla="*/ 9240250 w 12192000"/>
              <a:gd name="connsiteY39" fmla="*/ 377045 h 5077959"/>
              <a:gd name="connsiteX40" fmla="*/ 9528886 w 12192000"/>
              <a:gd name="connsiteY40" fmla="*/ 351823 h 5077959"/>
              <a:gd name="connsiteX41" fmla="*/ 9813691 w 12192000"/>
              <a:gd name="connsiteY41" fmla="*/ 326601 h 5077959"/>
              <a:gd name="connsiteX42" fmla="*/ 10103603 w 12192000"/>
              <a:gd name="connsiteY42" fmla="*/ 297525 h 5077959"/>
              <a:gd name="connsiteX43" fmla="*/ 10394794 w 12192000"/>
              <a:gd name="connsiteY43" fmla="*/ 265647 h 5077959"/>
              <a:gd name="connsiteX44" fmla="*/ 10682153 w 12192000"/>
              <a:gd name="connsiteY44" fmla="*/ 232018 h 5077959"/>
              <a:gd name="connsiteX45" fmla="*/ 10973344 w 12192000"/>
              <a:gd name="connsiteY45" fmla="*/ 192783 h 5077959"/>
              <a:gd name="connsiteX46" fmla="*/ 11263257 w 12192000"/>
              <a:gd name="connsiteY46" fmla="*/ 150746 h 5077959"/>
              <a:gd name="connsiteX47" fmla="*/ 11554448 w 12192000"/>
              <a:gd name="connsiteY47" fmla="*/ 109060 h 5077959"/>
              <a:gd name="connsiteX48" fmla="*/ 11844360 w 12192000"/>
              <a:gd name="connsiteY48" fmla="*/ 60367 h 5077959"/>
              <a:gd name="connsiteX49" fmla="*/ 12132996 w 12192000"/>
              <a:gd name="connsiteY49" fmla="*/ 10623 h 507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2000" h="5077959">
                <a:moveTo>
                  <a:pt x="12192000" y="0"/>
                </a:moveTo>
                <a:lnTo>
                  <a:pt x="12192000" y="1972152"/>
                </a:lnTo>
                <a:lnTo>
                  <a:pt x="12192000" y="2361342"/>
                </a:lnTo>
                <a:lnTo>
                  <a:pt x="12192000" y="5077959"/>
                </a:lnTo>
                <a:lnTo>
                  <a:pt x="0" y="5077959"/>
                </a:lnTo>
                <a:lnTo>
                  <a:pt x="0" y="2361342"/>
                </a:lnTo>
                <a:lnTo>
                  <a:pt x="0" y="1972152"/>
                </a:lnTo>
                <a:lnTo>
                  <a:pt x="0" y="12515"/>
                </a:lnTo>
                <a:lnTo>
                  <a:pt x="108623" y="29540"/>
                </a:lnTo>
                <a:lnTo>
                  <a:pt x="300195" y="56163"/>
                </a:lnTo>
                <a:lnTo>
                  <a:pt x="527528" y="88041"/>
                </a:lnTo>
                <a:lnTo>
                  <a:pt x="779127" y="121671"/>
                </a:lnTo>
                <a:lnTo>
                  <a:pt x="1062654" y="157052"/>
                </a:lnTo>
                <a:lnTo>
                  <a:pt x="1371726" y="194535"/>
                </a:lnTo>
                <a:lnTo>
                  <a:pt x="1707616" y="232018"/>
                </a:lnTo>
                <a:lnTo>
                  <a:pt x="2065219" y="270201"/>
                </a:lnTo>
                <a:lnTo>
                  <a:pt x="2450918" y="305583"/>
                </a:lnTo>
                <a:lnTo>
                  <a:pt x="2854496" y="339562"/>
                </a:lnTo>
                <a:lnTo>
                  <a:pt x="3281065" y="370390"/>
                </a:lnTo>
                <a:lnTo>
                  <a:pt x="3725514" y="399815"/>
                </a:lnTo>
                <a:lnTo>
                  <a:pt x="4189119" y="427490"/>
                </a:lnTo>
                <a:lnTo>
                  <a:pt x="4426671" y="437298"/>
                </a:lnTo>
                <a:lnTo>
                  <a:pt x="4669330" y="448158"/>
                </a:lnTo>
                <a:lnTo>
                  <a:pt x="4915819" y="458317"/>
                </a:lnTo>
                <a:lnTo>
                  <a:pt x="5163586" y="464973"/>
                </a:lnTo>
                <a:lnTo>
                  <a:pt x="5416461" y="470928"/>
                </a:lnTo>
                <a:lnTo>
                  <a:pt x="5671892" y="477234"/>
                </a:lnTo>
                <a:lnTo>
                  <a:pt x="5932430" y="481437"/>
                </a:lnTo>
                <a:lnTo>
                  <a:pt x="6195523" y="481437"/>
                </a:lnTo>
                <a:lnTo>
                  <a:pt x="6461170" y="483539"/>
                </a:lnTo>
                <a:lnTo>
                  <a:pt x="6729372" y="481437"/>
                </a:lnTo>
                <a:lnTo>
                  <a:pt x="7001406" y="477234"/>
                </a:lnTo>
                <a:lnTo>
                  <a:pt x="7273439" y="473380"/>
                </a:lnTo>
                <a:lnTo>
                  <a:pt x="7549303" y="464973"/>
                </a:lnTo>
                <a:lnTo>
                  <a:pt x="7827722" y="456215"/>
                </a:lnTo>
                <a:lnTo>
                  <a:pt x="8106140" y="446056"/>
                </a:lnTo>
                <a:lnTo>
                  <a:pt x="8387114" y="431694"/>
                </a:lnTo>
                <a:lnTo>
                  <a:pt x="8670640" y="414528"/>
                </a:lnTo>
                <a:lnTo>
                  <a:pt x="8955446" y="398064"/>
                </a:lnTo>
                <a:lnTo>
                  <a:pt x="9240250" y="377045"/>
                </a:lnTo>
                <a:lnTo>
                  <a:pt x="9528886" y="351823"/>
                </a:lnTo>
                <a:lnTo>
                  <a:pt x="9813691" y="326601"/>
                </a:lnTo>
                <a:lnTo>
                  <a:pt x="10103603" y="297525"/>
                </a:lnTo>
                <a:lnTo>
                  <a:pt x="10394794" y="265647"/>
                </a:lnTo>
                <a:lnTo>
                  <a:pt x="10682153" y="232018"/>
                </a:lnTo>
                <a:lnTo>
                  <a:pt x="10973344" y="192783"/>
                </a:lnTo>
                <a:lnTo>
                  <a:pt x="11263257" y="150746"/>
                </a:lnTo>
                <a:lnTo>
                  <a:pt x="11554448" y="109060"/>
                </a:lnTo>
                <a:lnTo>
                  <a:pt x="11844360" y="60367"/>
                </a:lnTo>
                <a:lnTo>
                  <a:pt x="12132996" y="106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1C7165-8A3A-44EB-88D0-4EFA36A00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1081473-BB93-49A4-B605-4E2053739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DFD2DD-BA75-65F2-FC46-A6F6FA8D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838200"/>
            <a:ext cx="8825659" cy="97790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bg-BG" sz="3100" dirty="0">
                <a:solidFill>
                  <a:srgbClr val="EBEBEB"/>
                </a:solidFill>
                <a:effectLst/>
                <a:latin typeface="Helvetica Neue" panose="02000503000000020004" pitchFamily="2" charset="0"/>
              </a:rPr>
              <a:t>Биологични, психологически и социални фактори на зависимостите</a:t>
            </a:r>
            <a:endParaRPr lang="en-BG" sz="3100" dirty="0">
              <a:solidFill>
                <a:srgbClr val="EBEBE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0A17-7B50-79B2-A54E-7E5672F9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390" y="2516912"/>
            <a:ext cx="10553075" cy="36590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bg-BG" b="1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Биологични фактори на зависимостите</a:t>
            </a:r>
          </a:p>
          <a:p>
            <a:pPr>
              <a:lnSpc>
                <a:spcPct val="90000"/>
              </a:lnSpc>
            </a:pPr>
            <a:r>
              <a:rPr lang="bg-BG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Биологичните механизми, които водят до зависимост, са свързани с мозъчната химия, генетичната предразположеност и въздействието на вещества като никотин, алкохол и наркотици върху нервната система.</a:t>
            </a:r>
          </a:p>
          <a:p>
            <a:pPr>
              <a:lnSpc>
                <a:spcPct val="90000"/>
              </a:lnSpc>
            </a:pPr>
            <a:r>
              <a:rPr lang="bg-BG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Роля на </a:t>
            </a:r>
            <a:r>
              <a:rPr lang="bg-BG" dirty="0" err="1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допамина</a:t>
            </a:r>
            <a:r>
              <a:rPr lang="bg-BG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 в зависимостите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800" i="0" dirty="0" err="1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Допаминът</a:t>
            </a:r>
            <a:r>
              <a:rPr lang="bg-BG" sz="1800" i="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 е </a:t>
            </a:r>
            <a:r>
              <a:rPr lang="bg-BG" sz="1800" i="0" dirty="0" err="1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невротрансмитер</a:t>
            </a:r>
            <a:r>
              <a:rPr lang="bg-BG" sz="1800" i="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, който регулира удоволствието и мотивацията.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800" i="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Употребата на никотин и други вещества води до изкуствено увеличаване на нивата на </a:t>
            </a:r>
            <a:r>
              <a:rPr lang="bg-BG" sz="1800" i="0" dirty="0" err="1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допамин</a:t>
            </a:r>
            <a:r>
              <a:rPr lang="bg-BG" sz="1800" i="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, което създава усещане за удоволствие и стимулира повторното поведение.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800" i="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С времето мозъкът става по-малко чувствителен към естествени източници на удоволствие (храна, социални взаимодействия) и започва да „изисква“ веществото, което предизвиква зависимост.</a:t>
            </a:r>
          </a:p>
          <a:p>
            <a:pPr>
              <a:lnSpc>
                <a:spcPct val="90000"/>
              </a:lnSpc>
            </a:pPr>
            <a:endParaRPr lang="en-BG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004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3EF4D6-026A-4D52-B916-967329EE3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DB4846F-6AA5-4DB3-9581-D95F22BD5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8490951" y="1797517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54EC22E-2292-4292-A80B-E81DF64BF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80041"/>
            <a:ext cx="12192000" cy="5077959"/>
          </a:xfrm>
          <a:custGeom>
            <a:avLst/>
            <a:gdLst>
              <a:gd name="connsiteX0" fmla="*/ 12192000 w 12192000"/>
              <a:gd name="connsiteY0" fmla="*/ 0 h 5077959"/>
              <a:gd name="connsiteX1" fmla="*/ 12192000 w 12192000"/>
              <a:gd name="connsiteY1" fmla="*/ 1972152 h 5077959"/>
              <a:gd name="connsiteX2" fmla="*/ 12192000 w 12192000"/>
              <a:gd name="connsiteY2" fmla="*/ 2361342 h 5077959"/>
              <a:gd name="connsiteX3" fmla="*/ 12192000 w 12192000"/>
              <a:gd name="connsiteY3" fmla="*/ 5077959 h 5077959"/>
              <a:gd name="connsiteX4" fmla="*/ 0 w 12192000"/>
              <a:gd name="connsiteY4" fmla="*/ 5077959 h 5077959"/>
              <a:gd name="connsiteX5" fmla="*/ 0 w 12192000"/>
              <a:gd name="connsiteY5" fmla="*/ 2361342 h 5077959"/>
              <a:gd name="connsiteX6" fmla="*/ 0 w 12192000"/>
              <a:gd name="connsiteY6" fmla="*/ 1972152 h 5077959"/>
              <a:gd name="connsiteX7" fmla="*/ 0 w 12192000"/>
              <a:gd name="connsiteY7" fmla="*/ 12515 h 5077959"/>
              <a:gd name="connsiteX8" fmla="*/ 108623 w 12192000"/>
              <a:gd name="connsiteY8" fmla="*/ 29540 h 5077959"/>
              <a:gd name="connsiteX9" fmla="*/ 300195 w 12192000"/>
              <a:gd name="connsiteY9" fmla="*/ 56163 h 5077959"/>
              <a:gd name="connsiteX10" fmla="*/ 527528 w 12192000"/>
              <a:gd name="connsiteY10" fmla="*/ 88041 h 5077959"/>
              <a:gd name="connsiteX11" fmla="*/ 779127 w 12192000"/>
              <a:gd name="connsiteY11" fmla="*/ 121671 h 5077959"/>
              <a:gd name="connsiteX12" fmla="*/ 1062654 w 12192000"/>
              <a:gd name="connsiteY12" fmla="*/ 157052 h 5077959"/>
              <a:gd name="connsiteX13" fmla="*/ 1371726 w 12192000"/>
              <a:gd name="connsiteY13" fmla="*/ 194535 h 5077959"/>
              <a:gd name="connsiteX14" fmla="*/ 1707616 w 12192000"/>
              <a:gd name="connsiteY14" fmla="*/ 232018 h 5077959"/>
              <a:gd name="connsiteX15" fmla="*/ 2065219 w 12192000"/>
              <a:gd name="connsiteY15" fmla="*/ 270201 h 5077959"/>
              <a:gd name="connsiteX16" fmla="*/ 2450918 w 12192000"/>
              <a:gd name="connsiteY16" fmla="*/ 305583 h 5077959"/>
              <a:gd name="connsiteX17" fmla="*/ 2854496 w 12192000"/>
              <a:gd name="connsiteY17" fmla="*/ 339562 h 5077959"/>
              <a:gd name="connsiteX18" fmla="*/ 3281065 w 12192000"/>
              <a:gd name="connsiteY18" fmla="*/ 370390 h 5077959"/>
              <a:gd name="connsiteX19" fmla="*/ 3725514 w 12192000"/>
              <a:gd name="connsiteY19" fmla="*/ 399815 h 5077959"/>
              <a:gd name="connsiteX20" fmla="*/ 4189119 w 12192000"/>
              <a:gd name="connsiteY20" fmla="*/ 427490 h 5077959"/>
              <a:gd name="connsiteX21" fmla="*/ 4426671 w 12192000"/>
              <a:gd name="connsiteY21" fmla="*/ 437298 h 5077959"/>
              <a:gd name="connsiteX22" fmla="*/ 4669330 w 12192000"/>
              <a:gd name="connsiteY22" fmla="*/ 448158 h 5077959"/>
              <a:gd name="connsiteX23" fmla="*/ 4915819 w 12192000"/>
              <a:gd name="connsiteY23" fmla="*/ 458317 h 5077959"/>
              <a:gd name="connsiteX24" fmla="*/ 5163586 w 12192000"/>
              <a:gd name="connsiteY24" fmla="*/ 464973 h 5077959"/>
              <a:gd name="connsiteX25" fmla="*/ 5416461 w 12192000"/>
              <a:gd name="connsiteY25" fmla="*/ 470928 h 5077959"/>
              <a:gd name="connsiteX26" fmla="*/ 5671892 w 12192000"/>
              <a:gd name="connsiteY26" fmla="*/ 477234 h 5077959"/>
              <a:gd name="connsiteX27" fmla="*/ 5932430 w 12192000"/>
              <a:gd name="connsiteY27" fmla="*/ 481437 h 5077959"/>
              <a:gd name="connsiteX28" fmla="*/ 6195523 w 12192000"/>
              <a:gd name="connsiteY28" fmla="*/ 481437 h 5077959"/>
              <a:gd name="connsiteX29" fmla="*/ 6461170 w 12192000"/>
              <a:gd name="connsiteY29" fmla="*/ 483539 h 5077959"/>
              <a:gd name="connsiteX30" fmla="*/ 6729372 w 12192000"/>
              <a:gd name="connsiteY30" fmla="*/ 481437 h 5077959"/>
              <a:gd name="connsiteX31" fmla="*/ 7001406 w 12192000"/>
              <a:gd name="connsiteY31" fmla="*/ 477234 h 5077959"/>
              <a:gd name="connsiteX32" fmla="*/ 7273439 w 12192000"/>
              <a:gd name="connsiteY32" fmla="*/ 473380 h 5077959"/>
              <a:gd name="connsiteX33" fmla="*/ 7549303 w 12192000"/>
              <a:gd name="connsiteY33" fmla="*/ 464973 h 5077959"/>
              <a:gd name="connsiteX34" fmla="*/ 7827722 w 12192000"/>
              <a:gd name="connsiteY34" fmla="*/ 456215 h 5077959"/>
              <a:gd name="connsiteX35" fmla="*/ 8106140 w 12192000"/>
              <a:gd name="connsiteY35" fmla="*/ 446056 h 5077959"/>
              <a:gd name="connsiteX36" fmla="*/ 8387114 w 12192000"/>
              <a:gd name="connsiteY36" fmla="*/ 431694 h 5077959"/>
              <a:gd name="connsiteX37" fmla="*/ 8670640 w 12192000"/>
              <a:gd name="connsiteY37" fmla="*/ 414528 h 5077959"/>
              <a:gd name="connsiteX38" fmla="*/ 8955446 w 12192000"/>
              <a:gd name="connsiteY38" fmla="*/ 398064 h 5077959"/>
              <a:gd name="connsiteX39" fmla="*/ 9240250 w 12192000"/>
              <a:gd name="connsiteY39" fmla="*/ 377045 h 5077959"/>
              <a:gd name="connsiteX40" fmla="*/ 9528886 w 12192000"/>
              <a:gd name="connsiteY40" fmla="*/ 351823 h 5077959"/>
              <a:gd name="connsiteX41" fmla="*/ 9813691 w 12192000"/>
              <a:gd name="connsiteY41" fmla="*/ 326601 h 5077959"/>
              <a:gd name="connsiteX42" fmla="*/ 10103603 w 12192000"/>
              <a:gd name="connsiteY42" fmla="*/ 297525 h 5077959"/>
              <a:gd name="connsiteX43" fmla="*/ 10394794 w 12192000"/>
              <a:gd name="connsiteY43" fmla="*/ 265647 h 5077959"/>
              <a:gd name="connsiteX44" fmla="*/ 10682153 w 12192000"/>
              <a:gd name="connsiteY44" fmla="*/ 232018 h 5077959"/>
              <a:gd name="connsiteX45" fmla="*/ 10973344 w 12192000"/>
              <a:gd name="connsiteY45" fmla="*/ 192783 h 5077959"/>
              <a:gd name="connsiteX46" fmla="*/ 11263257 w 12192000"/>
              <a:gd name="connsiteY46" fmla="*/ 150746 h 5077959"/>
              <a:gd name="connsiteX47" fmla="*/ 11554448 w 12192000"/>
              <a:gd name="connsiteY47" fmla="*/ 109060 h 5077959"/>
              <a:gd name="connsiteX48" fmla="*/ 11844360 w 12192000"/>
              <a:gd name="connsiteY48" fmla="*/ 60367 h 5077959"/>
              <a:gd name="connsiteX49" fmla="*/ 12132996 w 12192000"/>
              <a:gd name="connsiteY49" fmla="*/ 10623 h 507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2000" h="5077959">
                <a:moveTo>
                  <a:pt x="12192000" y="0"/>
                </a:moveTo>
                <a:lnTo>
                  <a:pt x="12192000" y="1972152"/>
                </a:lnTo>
                <a:lnTo>
                  <a:pt x="12192000" y="2361342"/>
                </a:lnTo>
                <a:lnTo>
                  <a:pt x="12192000" y="5077959"/>
                </a:lnTo>
                <a:lnTo>
                  <a:pt x="0" y="5077959"/>
                </a:lnTo>
                <a:lnTo>
                  <a:pt x="0" y="2361342"/>
                </a:lnTo>
                <a:lnTo>
                  <a:pt x="0" y="1972152"/>
                </a:lnTo>
                <a:lnTo>
                  <a:pt x="0" y="12515"/>
                </a:lnTo>
                <a:lnTo>
                  <a:pt x="108623" y="29540"/>
                </a:lnTo>
                <a:lnTo>
                  <a:pt x="300195" y="56163"/>
                </a:lnTo>
                <a:lnTo>
                  <a:pt x="527528" y="88041"/>
                </a:lnTo>
                <a:lnTo>
                  <a:pt x="779127" y="121671"/>
                </a:lnTo>
                <a:lnTo>
                  <a:pt x="1062654" y="157052"/>
                </a:lnTo>
                <a:lnTo>
                  <a:pt x="1371726" y="194535"/>
                </a:lnTo>
                <a:lnTo>
                  <a:pt x="1707616" y="232018"/>
                </a:lnTo>
                <a:lnTo>
                  <a:pt x="2065219" y="270201"/>
                </a:lnTo>
                <a:lnTo>
                  <a:pt x="2450918" y="305583"/>
                </a:lnTo>
                <a:lnTo>
                  <a:pt x="2854496" y="339562"/>
                </a:lnTo>
                <a:lnTo>
                  <a:pt x="3281065" y="370390"/>
                </a:lnTo>
                <a:lnTo>
                  <a:pt x="3725514" y="399815"/>
                </a:lnTo>
                <a:lnTo>
                  <a:pt x="4189119" y="427490"/>
                </a:lnTo>
                <a:lnTo>
                  <a:pt x="4426671" y="437298"/>
                </a:lnTo>
                <a:lnTo>
                  <a:pt x="4669330" y="448158"/>
                </a:lnTo>
                <a:lnTo>
                  <a:pt x="4915819" y="458317"/>
                </a:lnTo>
                <a:lnTo>
                  <a:pt x="5163586" y="464973"/>
                </a:lnTo>
                <a:lnTo>
                  <a:pt x="5416461" y="470928"/>
                </a:lnTo>
                <a:lnTo>
                  <a:pt x="5671892" y="477234"/>
                </a:lnTo>
                <a:lnTo>
                  <a:pt x="5932430" y="481437"/>
                </a:lnTo>
                <a:lnTo>
                  <a:pt x="6195523" y="481437"/>
                </a:lnTo>
                <a:lnTo>
                  <a:pt x="6461170" y="483539"/>
                </a:lnTo>
                <a:lnTo>
                  <a:pt x="6729372" y="481437"/>
                </a:lnTo>
                <a:lnTo>
                  <a:pt x="7001406" y="477234"/>
                </a:lnTo>
                <a:lnTo>
                  <a:pt x="7273439" y="473380"/>
                </a:lnTo>
                <a:lnTo>
                  <a:pt x="7549303" y="464973"/>
                </a:lnTo>
                <a:lnTo>
                  <a:pt x="7827722" y="456215"/>
                </a:lnTo>
                <a:lnTo>
                  <a:pt x="8106140" y="446056"/>
                </a:lnTo>
                <a:lnTo>
                  <a:pt x="8387114" y="431694"/>
                </a:lnTo>
                <a:lnTo>
                  <a:pt x="8670640" y="414528"/>
                </a:lnTo>
                <a:lnTo>
                  <a:pt x="8955446" y="398064"/>
                </a:lnTo>
                <a:lnTo>
                  <a:pt x="9240250" y="377045"/>
                </a:lnTo>
                <a:lnTo>
                  <a:pt x="9528886" y="351823"/>
                </a:lnTo>
                <a:lnTo>
                  <a:pt x="9813691" y="326601"/>
                </a:lnTo>
                <a:lnTo>
                  <a:pt x="10103603" y="297525"/>
                </a:lnTo>
                <a:lnTo>
                  <a:pt x="10394794" y="265647"/>
                </a:lnTo>
                <a:lnTo>
                  <a:pt x="10682153" y="232018"/>
                </a:lnTo>
                <a:lnTo>
                  <a:pt x="10973344" y="192783"/>
                </a:lnTo>
                <a:lnTo>
                  <a:pt x="11263257" y="150746"/>
                </a:lnTo>
                <a:lnTo>
                  <a:pt x="11554448" y="109060"/>
                </a:lnTo>
                <a:lnTo>
                  <a:pt x="11844360" y="60367"/>
                </a:lnTo>
                <a:lnTo>
                  <a:pt x="12132996" y="106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1C7165-8A3A-44EB-88D0-4EFA36A00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1081473-BB93-49A4-B605-4E2053739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DFD2DD-BA75-65F2-FC46-A6F6FA8D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838200"/>
            <a:ext cx="8825659" cy="97790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bg-BG" sz="3100" dirty="0">
                <a:solidFill>
                  <a:srgbClr val="EBEBEB"/>
                </a:solidFill>
                <a:effectLst/>
                <a:latin typeface="Helvetica Neue" panose="02000503000000020004" pitchFamily="2" charset="0"/>
              </a:rPr>
              <a:t>Биологични, психологически и социални фактори на зависимостите</a:t>
            </a:r>
            <a:endParaRPr lang="en-BG" sz="3100" dirty="0">
              <a:solidFill>
                <a:srgbClr val="EBEBE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0A17-7B50-79B2-A54E-7E5672F9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390" y="2516912"/>
            <a:ext cx="10553075" cy="365903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bg-BG" b="1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Генетична предразположеност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800" i="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Гените, свързани с допаминовата система, могат да повлияят на това колко силно реагираме на стимулите на награда и удоволствие.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800" i="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Семейната история на зависимости увеличава риска от развитие на зависимо поведение.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bg-BG" b="1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Развитие на мозъка и уязвимост в юношеството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800" i="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Челният дял (</a:t>
            </a:r>
            <a:r>
              <a:rPr lang="bg-BG" sz="1800" i="0" dirty="0" err="1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префронталната</a:t>
            </a:r>
            <a:r>
              <a:rPr lang="bg-BG" sz="1800" i="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 кора) на мозъка, който контролира вземането на решения и импулсния контрол, се развива напълно едва в средата на 20-те години.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800" i="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Това прави подрастващите по-склонни да вземат рискови решения и по-малко способни да предвидят дългосрочните последици от поведението си.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800" i="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Никотинът и другите вещества могат да нарушат нормалното развитие на мозъка и да доведат до трайни когнитивни и емоционални промени.</a:t>
            </a:r>
          </a:p>
        </p:txBody>
      </p:sp>
    </p:spTree>
    <p:extLst>
      <p:ext uri="{BB962C8B-B14F-4D97-AF65-F5344CB8AC3E}">
        <p14:creationId xmlns:p14="http://schemas.microsoft.com/office/powerpoint/2010/main" val="25254267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rgbClr val="0D0D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DFD2DD-BA75-65F2-FC46-A6F6FA8D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55481"/>
            <a:ext cx="9383953" cy="898674"/>
          </a:xfrm>
        </p:spPr>
        <p:txBody>
          <a:bodyPr anchor="b">
            <a:normAutofit/>
          </a:bodyPr>
          <a:lstStyle/>
          <a:p>
            <a:r>
              <a:rPr lang="bg-BG" sz="3300" b="1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Психологически фактори на зависимостта</a:t>
            </a:r>
            <a:endParaRPr lang="en-BG" sz="33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0A17-7B50-79B2-A54E-7E5672F9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079173"/>
            <a:ext cx="9383953" cy="411176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bg-BG" sz="20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Зависимостите често са свързани с вътрешни психологически процеси като стрес, тревожност, самочувствие и </a:t>
            </a:r>
            <a:r>
              <a:rPr lang="bg-BG" sz="200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копинг</a:t>
            </a:r>
            <a:r>
              <a:rPr lang="bg-BG" sz="20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механизми.</a:t>
            </a:r>
          </a:p>
          <a:p>
            <a:pPr marL="0" indent="0">
              <a:buNone/>
            </a:pPr>
            <a:r>
              <a:rPr lang="bg-BG" sz="20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Личностни характеристики и зависимости:</a:t>
            </a:r>
          </a:p>
          <a:p>
            <a:pPr lvl="1">
              <a:buFont typeface="Wingdings" pitchFamily="2" charset="2"/>
              <a:buChar char="§"/>
            </a:pPr>
            <a:r>
              <a:rPr lang="bg-BG" sz="1800" b="1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Импулсивност</a:t>
            </a:r>
            <a:r>
              <a:rPr lang="bg-BG" sz="18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– хората с по-слабо развит самоконтрол са по-склонни да търсят незабавни удоволствия.</a:t>
            </a:r>
          </a:p>
          <a:p>
            <a:pPr lvl="1">
              <a:buFont typeface="Wingdings" pitchFamily="2" charset="2"/>
              <a:buChar char="§"/>
            </a:pPr>
            <a:r>
              <a:rPr lang="bg-BG" sz="1800" b="1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Ниско</a:t>
            </a:r>
            <a:r>
              <a:rPr lang="bg-BG" sz="18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bg-BG" sz="1800" b="1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самочувствие</a:t>
            </a:r>
            <a:r>
              <a:rPr lang="bg-BG" sz="18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– младите хора с ниско самочувствие могат да използват </a:t>
            </a:r>
            <a:r>
              <a:rPr lang="bg-BG" sz="1800" i="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вейпове</a:t>
            </a:r>
            <a:r>
              <a:rPr lang="bg-BG" sz="18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или наркотици като начин да се впишат в социална група.</a:t>
            </a:r>
          </a:p>
          <a:p>
            <a:pPr lvl="1">
              <a:buFont typeface="Wingdings" pitchFamily="2" charset="2"/>
              <a:buChar char="§"/>
            </a:pPr>
            <a:r>
              <a:rPr lang="bg-BG" sz="1800" b="1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Търсене</a:t>
            </a:r>
            <a:r>
              <a:rPr lang="bg-BG" sz="18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bg-BG" sz="1800" b="1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на</a:t>
            </a:r>
            <a:r>
              <a:rPr lang="bg-BG" sz="18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bg-BG" sz="1800" b="1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нови</a:t>
            </a:r>
            <a:r>
              <a:rPr lang="bg-BG" sz="18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bg-BG" sz="1800" b="1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усещания</a:t>
            </a:r>
            <a:r>
              <a:rPr lang="bg-BG" sz="18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– някои личности са по-склонни да поемат рискове и да търсят нови стимули, което ги прави по-уязвими към зависимости.</a:t>
            </a:r>
          </a:p>
        </p:txBody>
      </p:sp>
    </p:spTree>
    <p:extLst>
      <p:ext uri="{BB962C8B-B14F-4D97-AF65-F5344CB8AC3E}">
        <p14:creationId xmlns:p14="http://schemas.microsoft.com/office/powerpoint/2010/main" val="2188787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rgbClr val="0D0D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0A17-7B50-79B2-A54E-7E5672F9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352" y="1139252"/>
            <a:ext cx="9713626" cy="488679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bg-BG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Стрес, тревожност и депресия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8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Младите хора често използват вещества като начин за справяне със стреса, социалната тревожност или депресивни състояния.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8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Никотинът има краткотраен ефект на успокояване, но в дългосрочен план засилва тревожността и създава цикъл на зависимост.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8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Психологическите зависимости (например екранна зависимост, социални медии) възникват поради нуждата от бягство от реалността.</a:t>
            </a:r>
          </a:p>
          <a:p>
            <a:pPr marL="530352" lvl="1" indent="0">
              <a:lnSpc>
                <a:spcPct val="90000"/>
              </a:lnSpc>
              <a:buNone/>
            </a:pPr>
            <a:endParaRPr lang="bg-BG" sz="1800" i="0" dirty="0">
              <a:solidFill>
                <a:schemeClr val="tx1"/>
              </a:solidFill>
              <a:effectLst/>
              <a:latin typeface="Helvetica Neue" panose="02000503000000020004" pitchFamily="2" charset="0"/>
            </a:endParaRPr>
          </a:p>
          <a:p>
            <a:pPr>
              <a:lnSpc>
                <a:spcPct val="90000"/>
              </a:lnSpc>
            </a:pPr>
            <a:r>
              <a:rPr lang="bg-BG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Копинг</a:t>
            </a:r>
            <a:r>
              <a:rPr lang="bg-BG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стратегии и емоционална регулация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8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Децата и младите хора, които не са научени на здравословни стратегии за справяне с емоциите, са по-склонни да развият зависимо поведение.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8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Развиването на емоционална интелигентност, устойчивост и умения за самоконтрол е ключово за превенцията.</a:t>
            </a:r>
          </a:p>
        </p:txBody>
      </p:sp>
    </p:spTree>
    <p:extLst>
      <p:ext uri="{BB962C8B-B14F-4D97-AF65-F5344CB8AC3E}">
        <p14:creationId xmlns:p14="http://schemas.microsoft.com/office/powerpoint/2010/main" val="99513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DFD2DD-BA75-65F2-FC46-A6F6FA8D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pPr algn="r"/>
            <a:r>
              <a:rPr lang="bg-BG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Социални фактори на зависимостите</a:t>
            </a:r>
            <a:endParaRPr lang="en-BG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0A17-7B50-79B2-A54E-7E5672F9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9" y="1085549"/>
            <a:ext cx="6111280" cy="4850556"/>
          </a:xfrm>
        </p:spPr>
        <p:txBody>
          <a:bodyPr anchor="ctr">
            <a:normAutofit lnSpcReduction="10000"/>
          </a:bodyPr>
          <a:lstStyle/>
          <a:p>
            <a:r>
              <a:rPr lang="bg-BG" sz="20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Обкръжението, в което расте и се развива един млад човек, играе съществена роля в изграждането на навици, включително тези, свързани със зависимости.</a:t>
            </a:r>
            <a:br>
              <a:rPr lang="bg-BG" sz="20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</a:br>
            <a:endParaRPr lang="bg-BG" sz="2000" dirty="0">
              <a:solidFill>
                <a:schemeClr val="tx1"/>
              </a:solidFill>
              <a:effectLst/>
              <a:latin typeface="Helvetica Neue" panose="02000503000000020004" pitchFamily="2" charset="0"/>
            </a:endParaRPr>
          </a:p>
          <a:p>
            <a:r>
              <a:rPr lang="bg-BG" sz="20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Влияние на връстниците</a:t>
            </a:r>
          </a:p>
          <a:p>
            <a:pPr lvl="1">
              <a:buFont typeface="Wingdings" pitchFamily="2" charset="2"/>
              <a:buChar char="§"/>
            </a:pPr>
            <a:r>
              <a:rPr lang="bg-BG" sz="18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Социалният натиск е един от най-силните фактори за употребата на </a:t>
            </a:r>
            <a:r>
              <a:rPr lang="bg-BG" sz="1800" i="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вейпове</a:t>
            </a:r>
            <a:r>
              <a:rPr lang="bg-BG" sz="18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и други вещества сред подрастващите.</a:t>
            </a:r>
          </a:p>
          <a:p>
            <a:pPr lvl="1">
              <a:buFont typeface="Wingdings" pitchFamily="2" charset="2"/>
              <a:buChar char="§"/>
            </a:pPr>
            <a:r>
              <a:rPr lang="bg-BG" sz="18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Желанието за принадлежност към дадена група може да надделее над рационалното мислене.</a:t>
            </a:r>
          </a:p>
          <a:p>
            <a:pPr lvl="1">
              <a:buFont typeface="Wingdings" pitchFamily="2" charset="2"/>
              <a:buChar char="§"/>
            </a:pPr>
            <a:r>
              <a:rPr lang="bg-BG" sz="18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Онлайн социалните мрежи допълнително засилват този натиск чрез тенденции, предизвикателства и рекламиране на вредни навици.</a:t>
            </a:r>
          </a:p>
        </p:txBody>
      </p:sp>
    </p:spTree>
    <p:extLst>
      <p:ext uri="{BB962C8B-B14F-4D97-AF65-F5344CB8AC3E}">
        <p14:creationId xmlns:p14="http://schemas.microsoft.com/office/powerpoint/2010/main" val="1291054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DFD2DD-BA75-65F2-FC46-A6F6FA8D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1616343"/>
            <a:ext cx="8761413" cy="706964"/>
          </a:xfrm>
        </p:spPr>
        <p:txBody>
          <a:bodyPr>
            <a:normAutofit/>
          </a:bodyPr>
          <a:lstStyle/>
          <a:p>
            <a:r>
              <a:rPr lang="bg-BG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Роля на семейството</a:t>
            </a:r>
            <a:endParaRPr lang="en-BG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20884F-72F7-76BB-23F1-9BF317DEB2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342157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1838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DFD2DD-BA75-65F2-FC46-A6F6FA8D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 sz="310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Културни и социално-икономически фактори</a:t>
            </a:r>
            <a:endParaRPr lang="en-BG" sz="310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5A7E6B1-AB32-C823-4078-E7F30DC34F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61915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4289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D9464E-E5B9-40C0-B738-67C266F5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CD7EA2-2557-4E49-9B59-9C028EF18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473746"/>
            <a:ext cx="4168684" cy="5902828"/>
          </a:xfrm>
          <a:prstGeom prst="rect">
            <a:avLst/>
          </a:prstGeom>
          <a:solidFill>
            <a:srgbClr val="2626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DFD2DD-BA75-65F2-FC46-A6F6FA8D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388" y="1175809"/>
            <a:ext cx="2887298" cy="4506382"/>
          </a:xfrm>
        </p:spPr>
        <p:txBody>
          <a:bodyPr anchor="ctr">
            <a:normAutofit/>
          </a:bodyPr>
          <a:lstStyle/>
          <a:p>
            <a:r>
              <a:rPr lang="bg-BG" sz="2700">
                <a:solidFill>
                  <a:srgbClr val="EBEBEB"/>
                </a:solidFill>
                <a:effectLst/>
                <a:latin typeface="Helvetica Neue" panose="02000503000000020004" pitchFamily="2" charset="0"/>
              </a:rPr>
              <a:t>Как никотинът и другите вещества влияят върху мозъка на подрастващите</a:t>
            </a:r>
            <a:endParaRPr lang="en-BG" sz="2700">
              <a:solidFill>
                <a:srgbClr val="EBEBE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0A17-7B50-79B2-A54E-7E5672F9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96" y="779395"/>
            <a:ext cx="6266714" cy="5291527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bg-BG" sz="2000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Никотинът намалява производството на естествени </a:t>
            </a:r>
            <a:r>
              <a:rPr lang="bg-BG" sz="2000" dirty="0" err="1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невротрансмитери</a:t>
            </a:r>
            <a:r>
              <a:rPr lang="bg-BG" sz="2000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, което може да доведе до по-ниска мотивация и повишена тревожност.</a:t>
            </a:r>
          </a:p>
          <a:p>
            <a:pPr>
              <a:lnSpc>
                <a:spcPct val="150000"/>
              </a:lnSpc>
            </a:pPr>
            <a:r>
              <a:rPr lang="bg-BG" sz="2000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Променя невронните връзки, особено в области, свързани с вниманието, ученето и паметта.</a:t>
            </a:r>
          </a:p>
          <a:p>
            <a:pPr>
              <a:lnSpc>
                <a:spcPct val="150000"/>
              </a:lnSpc>
            </a:pPr>
            <a:r>
              <a:rPr lang="bg-BG" sz="2000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Повишава риска от развитие на други зависимости – доказано е, че употребата на никотин в юношеска възраст увеличава вероятността за употреба на наркотици и алкохол в бъдеще.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40" y="473747"/>
            <a:ext cx="685800" cy="59028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5433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000C36E-AAFD-4188-BB55-FAE4A8272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CB6D4A-4ADE-4BAF-BB67-7E9E8AB2C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343043" y="402165"/>
            <a:ext cx="6738659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65753A-F15B-43F6-B811-03D54342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9519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219AED55-7F29-4A42-9B4E-43EA0551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6355223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3394EDF3-F539-40F8-9354-FE0288582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4512068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5236E71-242B-4CE7-96BC-B66F91F9D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81884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683A5930-ABB0-4C7A-8E96-AB945DFB0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DFD2DD-BA75-65F2-FC46-A6F6FA8D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239" y="973667"/>
            <a:ext cx="2942210" cy="4833745"/>
          </a:xfrm>
        </p:spPr>
        <p:txBody>
          <a:bodyPr>
            <a:normAutofit/>
          </a:bodyPr>
          <a:lstStyle/>
          <a:p>
            <a:r>
              <a:rPr lang="bg-BG" sz="2800" dirty="0">
                <a:solidFill>
                  <a:srgbClr val="EBEBEB"/>
                </a:solidFill>
                <a:effectLst/>
                <a:latin typeface="Helvetica Neue" panose="02000503000000020004" pitchFamily="2" charset="0"/>
              </a:rPr>
              <a:t>Механизми на пристрастяване – защо децата и младите хора са по-уязвими</a:t>
            </a:r>
            <a:endParaRPr lang="en-BG" sz="2800" dirty="0">
              <a:solidFill>
                <a:srgbClr val="EBEBEB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E51D9F-DA72-49DE-9183-76B062B38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9C437F-9E6B-2540-24E5-56B2DF86D6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183931"/>
              </p:ext>
            </p:extLst>
          </p:nvPr>
        </p:nvGraphicFramePr>
        <p:xfrm>
          <a:off x="404734" y="159579"/>
          <a:ext cx="7464739" cy="6471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88712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DFD2DD-BA75-65F2-FC46-A6F6FA8D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367" y="1012126"/>
            <a:ext cx="3394292" cy="4833745"/>
          </a:xfrm>
        </p:spPr>
        <p:txBody>
          <a:bodyPr>
            <a:normAutofit/>
          </a:bodyPr>
          <a:lstStyle/>
          <a:p>
            <a:r>
              <a:rPr lang="bg-BG" dirty="0">
                <a:solidFill>
                  <a:srgbClr val="EBEBEB"/>
                </a:solidFill>
                <a:effectLst/>
                <a:latin typeface="Helvetica Neue" panose="02000503000000020004" pitchFamily="2" charset="0"/>
              </a:rPr>
              <a:t>Дългосрочни последици за физическото и психичното здраве</a:t>
            </a:r>
            <a:endParaRPr lang="en-BG" dirty="0">
              <a:solidFill>
                <a:srgbClr val="EBEBEB"/>
              </a:solidFill>
            </a:endParaRP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3953C917-7657-F472-D8B9-73EBFEA139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3740037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02892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15771E-5C8B-2125-8236-F63D410421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158946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938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DFD2DD-BA75-65F2-FC46-A6F6FA8D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23" y="1209957"/>
            <a:ext cx="3150529" cy="4438087"/>
          </a:xfrm>
        </p:spPr>
        <p:txBody>
          <a:bodyPr anchor="ctr">
            <a:normAutofit/>
          </a:bodyPr>
          <a:lstStyle/>
          <a:p>
            <a:pPr algn="r"/>
            <a:r>
              <a:rPr lang="bg-BG" sz="32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Връзката между психиката, тялото и зависимостите</a:t>
            </a:r>
            <a:endParaRPr lang="en-BG" sz="32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0A17-7B50-79B2-A54E-7E5672F9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424" y="1059025"/>
            <a:ext cx="5860479" cy="4739950"/>
          </a:xfrm>
        </p:spPr>
        <p:txBody>
          <a:bodyPr anchor="ctr">
            <a:normAutofit/>
          </a:bodyPr>
          <a:lstStyle/>
          <a:p>
            <a:r>
              <a:rPr lang="bg-BG" sz="24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Зависимостта е резултат от взаимодействието между емоциите, мозъчните механизми и телесните реакции. </a:t>
            </a:r>
          </a:p>
          <a:p>
            <a:r>
              <a:rPr lang="bg-BG" sz="24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Тялото и умът са неразривно свързани, което означава, че всяко вещество, което се приема, има не само биологично въздействие, но и емоционални и когнитивни последствия.</a:t>
            </a:r>
          </a:p>
        </p:txBody>
      </p:sp>
    </p:spTree>
    <p:extLst>
      <p:ext uri="{BB962C8B-B14F-4D97-AF65-F5344CB8AC3E}">
        <p14:creationId xmlns:p14="http://schemas.microsoft.com/office/powerpoint/2010/main" val="33226229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48E8F55-A2BB-77FB-6A85-A8E6D46460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414011"/>
              </p:ext>
            </p:extLst>
          </p:nvPr>
        </p:nvGraphicFramePr>
        <p:xfrm>
          <a:off x="959370" y="1143000"/>
          <a:ext cx="10343214" cy="4883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939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3EF4D6-026A-4D52-B916-967329EE3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DB4846F-6AA5-4DB3-9581-D95F22BD5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8490951" y="1797517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54EC22E-2292-4292-A80B-E81DF64BF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80041"/>
            <a:ext cx="12192000" cy="5077959"/>
          </a:xfrm>
          <a:custGeom>
            <a:avLst/>
            <a:gdLst>
              <a:gd name="connsiteX0" fmla="*/ 12192000 w 12192000"/>
              <a:gd name="connsiteY0" fmla="*/ 0 h 5077959"/>
              <a:gd name="connsiteX1" fmla="*/ 12192000 w 12192000"/>
              <a:gd name="connsiteY1" fmla="*/ 1972152 h 5077959"/>
              <a:gd name="connsiteX2" fmla="*/ 12192000 w 12192000"/>
              <a:gd name="connsiteY2" fmla="*/ 2361342 h 5077959"/>
              <a:gd name="connsiteX3" fmla="*/ 12192000 w 12192000"/>
              <a:gd name="connsiteY3" fmla="*/ 5077959 h 5077959"/>
              <a:gd name="connsiteX4" fmla="*/ 0 w 12192000"/>
              <a:gd name="connsiteY4" fmla="*/ 5077959 h 5077959"/>
              <a:gd name="connsiteX5" fmla="*/ 0 w 12192000"/>
              <a:gd name="connsiteY5" fmla="*/ 2361342 h 5077959"/>
              <a:gd name="connsiteX6" fmla="*/ 0 w 12192000"/>
              <a:gd name="connsiteY6" fmla="*/ 1972152 h 5077959"/>
              <a:gd name="connsiteX7" fmla="*/ 0 w 12192000"/>
              <a:gd name="connsiteY7" fmla="*/ 12515 h 5077959"/>
              <a:gd name="connsiteX8" fmla="*/ 108623 w 12192000"/>
              <a:gd name="connsiteY8" fmla="*/ 29540 h 5077959"/>
              <a:gd name="connsiteX9" fmla="*/ 300195 w 12192000"/>
              <a:gd name="connsiteY9" fmla="*/ 56163 h 5077959"/>
              <a:gd name="connsiteX10" fmla="*/ 527528 w 12192000"/>
              <a:gd name="connsiteY10" fmla="*/ 88041 h 5077959"/>
              <a:gd name="connsiteX11" fmla="*/ 779127 w 12192000"/>
              <a:gd name="connsiteY11" fmla="*/ 121671 h 5077959"/>
              <a:gd name="connsiteX12" fmla="*/ 1062654 w 12192000"/>
              <a:gd name="connsiteY12" fmla="*/ 157052 h 5077959"/>
              <a:gd name="connsiteX13" fmla="*/ 1371726 w 12192000"/>
              <a:gd name="connsiteY13" fmla="*/ 194535 h 5077959"/>
              <a:gd name="connsiteX14" fmla="*/ 1707616 w 12192000"/>
              <a:gd name="connsiteY14" fmla="*/ 232018 h 5077959"/>
              <a:gd name="connsiteX15" fmla="*/ 2065219 w 12192000"/>
              <a:gd name="connsiteY15" fmla="*/ 270201 h 5077959"/>
              <a:gd name="connsiteX16" fmla="*/ 2450918 w 12192000"/>
              <a:gd name="connsiteY16" fmla="*/ 305583 h 5077959"/>
              <a:gd name="connsiteX17" fmla="*/ 2854496 w 12192000"/>
              <a:gd name="connsiteY17" fmla="*/ 339562 h 5077959"/>
              <a:gd name="connsiteX18" fmla="*/ 3281065 w 12192000"/>
              <a:gd name="connsiteY18" fmla="*/ 370390 h 5077959"/>
              <a:gd name="connsiteX19" fmla="*/ 3725514 w 12192000"/>
              <a:gd name="connsiteY19" fmla="*/ 399815 h 5077959"/>
              <a:gd name="connsiteX20" fmla="*/ 4189119 w 12192000"/>
              <a:gd name="connsiteY20" fmla="*/ 427490 h 5077959"/>
              <a:gd name="connsiteX21" fmla="*/ 4426671 w 12192000"/>
              <a:gd name="connsiteY21" fmla="*/ 437298 h 5077959"/>
              <a:gd name="connsiteX22" fmla="*/ 4669330 w 12192000"/>
              <a:gd name="connsiteY22" fmla="*/ 448158 h 5077959"/>
              <a:gd name="connsiteX23" fmla="*/ 4915819 w 12192000"/>
              <a:gd name="connsiteY23" fmla="*/ 458317 h 5077959"/>
              <a:gd name="connsiteX24" fmla="*/ 5163586 w 12192000"/>
              <a:gd name="connsiteY24" fmla="*/ 464973 h 5077959"/>
              <a:gd name="connsiteX25" fmla="*/ 5416461 w 12192000"/>
              <a:gd name="connsiteY25" fmla="*/ 470928 h 5077959"/>
              <a:gd name="connsiteX26" fmla="*/ 5671892 w 12192000"/>
              <a:gd name="connsiteY26" fmla="*/ 477234 h 5077959"/>
              <a:gd name="connsiteX27" fmla="*/ 5932430 w 12192000"/>
              <a:gd name="connsiteY27" fmla="*/ 481437 h 5077959"/>
              <a:gd name="connsiteX28" fmla="*/ 6195523 w 12192000"/>
              <a:gd name="connsiteY28" fmla="*/ 481437 h 5077959"/>
              <a:gd name="connsiteX29" fmla="*/ 6461170 w 12192000"/>
              <a:gd name="connsiteY29" fmla="*/ 483539 h 5077959"/>
              <a:gd name="connsiteX30" fmla="*/ 6729372 w 12192000"/>
              <a:gd name="connsiteY30" fmla="*/ 481437 h 5077959"/>
              <a:gd name="connsiteX31" fmla="*/ 7001406 w 12192000"/>
              <a:gd name="connsiteY31" fmla="*/ 477234 h 5077959"/>
              <a:gd name="connsiteX32" fmla="*/ 7273439 w 12192000"/>
              <a:gd name="connsiteY32" fmla="*/ 473380 h 5077959"/>
              <a:gd name="connsiteX33" fmla="*/ 7549303 w 12192000"/>
              <a:gd name="connsiteY33" fmla="*/ 464973 h 5077959"/>
              <a:gd name="connsiteX34" fmla="*/ 7827722 w 12192000"/>
              <a:gd name="connsiteY34" fmla="*/ 456215 h 5077959"/>
              <a:gd name="connsiteX35" fmla="*/ 8106140 w 12192000"/>
              <a:gd name="connsiteY35" fmla="*/ 446056 h 5077959"/>
              <a:gd name="connsiteX36" fmla="*/ 8387114 w 12192000"/>
              <a:gd name="connsiteY36" fmla="*/ 431694 h 5077959"/>
              <a:gd name="connsiteX37" fmla="*/ 8670640 w 12192000"/>
              <a:gd name="connsiteY37" fmla="*/ 414528 h 5077959"/>
              <a:gd name="connsiteX38" fmla="*/ 8955446 w 12192000"/>
              <a:gd name="connsiteY38" fmla="*/ 398064 h 5077959"/>
              <a:gd name="connsiteX39" fmla="*/ 9240250 w 12192000"/>
              <a:gd name="connsiteY39" fmla="*/ 377045 h 5077959"/>
              <a:gd name="connsiteX40" fmla="*/ 9528886 w 12192000"/>
              <a:gd name="connsiteY40" fmla="*/ 351823 h 5077959"/>
              <a:gd name="connsiteX41" fmla="*/ 9813691 w 12192000"/>
              <a:gd name="connsiteY41" fmla="*/ 326601 h 5077959"/>
              <a:gd name="connsiteX42" fmla="*/ 10103603 w 12192000"/>
              <a:gd name="connsiteY42" fmla="*/ 297525 h 5077959"/>
              <a:gd name="connsiteX43" fmla="*/ 10394794 w 12192000"/>
              <a:gd name="connsiteY43" fmla="*/ 265647 h 5077959"/>
              <a:gd name="connsiteX44" fmla="*/ 10682153 w 12192000"/>
              <a:gd name="connsiteY44" fmla="*/ 232018 h 5077959"/>
              <a:gd name="connsiteX45" fmla="*/ 10973344 w 12192000"/>
              <a:gd name="connsiteY45" fmla="*/ 192783 h 5077959"/>
              <a:gd name="connsiteX46" fmla="*/ 11263257 w 12192000"/>
              <a:gd name="connsiteY46" fmla="*/ 150746 h 5077959"/>
              <a:gd name="connsiteX47" fmla="*/ 11554448 w 12192000"/>
              <a:gd name="connsiteY47" fmla="*/ 109060 h 5077959"/>
              <a:gd name="connsiteX48" fmla="*/ 11844360 w 12192000"/>
              <a:gd name="connsiteY48" fmla="*/ 60367 h 5077959"/>
              <a:gd name="connsiteX49" fmla="*/ 12132996 w 12192000"/>
              <a:gd name="connsiteY49" fmla="*/ 10623 h 507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2000" h="5077959">
                <a:moveTo>
                  <a:pt x="12192000" y="0"/>
                </a:moveTo>
                <a:lnTo>
                  <a:pt x="12192000" y="1972152"/>
                </a:lnTo>
                <a:lnTo>
                  <a:pt x="12192000" y="2361342"/>
                </a:lnTo>
                <a:lnTo>
                  <a:pt x="12192000" y="5077959"/>
                </a:lnTo>
                <a:lnTo>
                  <a:pt x="0" y="5077959"/>
                </a:lnTo>
                <a:lnTo>
                  <a:pt x="0" y="2361342"/>
                </a:lnTo>
                <a:lnTo>
                  <a:pt x="0" y="1972152"/>
                </a:lnTo>
                <a:lnTo>
                  <a:pt x="0" y="12515"/>
                </a:lnTo>
                <a:lnTo>
                  <a:pt x="108623" y="29540"/>
                </a:lnTo>
                <a:lnTo>
                  <a:pt x="300195" y="56163"/>
                </a:lnTo>
                <a:lnTo>
                  <a:pt x="527528" y="88041"/>
                </a:lnTo>
                <a:lnTo>
                  <a:pt x="779127" y="121671"/>
                </a:lnTo>
                <a:lnTo>
                  <a:pt x="1062654" y="157052"/>
                </a:lnTo>
                <a:lnTo>
                  <a:pt x="1371726" y="194535"/>
                </a:lnTo>
                <a:lnTo>
                  <a:pt x="1707616" y="232018"/>
                </a:lnTo>
                <a:lnTo>
                  <a:pt x="2065219" y="270201"/>
                </a:lnTo>
                <a:lnTo>
                  <a:pt x="2450918" y="305583"/>
                </a:lnTo>
                <a:lnTo>
                  <a:pt x="2854496" y="339562"/>
                </a:lnTo>
                <a:lnTo>
                  <a:pt x="3281065" y="370390"/>
                </a:lnTo>
                <a:lnTo>
                  <a:pt x="3725514" y="399815"/>
                </a:lnTo>
                <a:lnTo>
                  <a:pt x="4189119" y="427490"/>
                </a:lnTo>
                <a:lnTo>
                  <a:pt x="4426671" y="437298"/>
                </a:lnTo>
                <a:lnTo>
                  <a:pt x="4669330" y="448158"/>
                </a:lnTo>
                <a:lnTo>
                  <a:pt x="4915819" y="458317"/>
                </a:lnTo>
                <a:lnTo>
                  <a:pt x="5163586" y="464973"/>
                </a:lnTo>
                <a:lnTo>
                  <a:pt x="5416461" y="470928"/>
                </a:lnTo>
                <a:lnTo>
                  <a:pt x="5671892" y="477234"/>
                </a:lnTo>
                <a:lnTo>
                  <a:pt x="5932430" y="481437"/>
                </a:lnTo>
                <a:lnTo>
                  <a:pt x="6195523" y="481437"/>
                </a:lnTo>
                <a:lnTo>
                  <a:pt x="6461170" y="483539"/>
                </a:lnTo>
                <a:lnTo>
                  <a:pt x="6729372" y="481437"/>
                </a:lnTo>
                <a:lnTo>
                  <a:pt x="7001406" y="477234"/>
                </a:lnTo>
                <a:lnTo>
                  <a:pt x="7273439" y="473380"/>
                </a:lnTo>
                <a:lnTo>
                  <a:pt x="7549303" y="464973"/>
                </a:lnTo>
                <a:lnTo>
                  <a:pt x="7827722" y="456215"/>
                </a:lnTo>
                <a:lnTo>
                  <a:pt x="8106140" y="446056"/>
                </a:lnTo>
                <a:lnTo>
                  <a:pt x="8387114" y="431694"/>
                </a:lnTo>
                <a:lnTo>
                  <a:pt x="8670640" y="414528"/>
                </a:lnTo>
                <a:lnTo>
                  <a:pt x="8955446" y="398064"/>
                </a:lnTo>
                <a:lnTo>
                  <a:pt x="9240250" y="377045"/>
                </a:lnTo>
                <a:lnTo>
                  <a:pt x="9528886" y="351823"/>
                </a:lnTo>
                <a:lnTo>
                  <a:pt x="9813691" y="326601"/>
                </a:lnTo>
                <a:lnTo>
                  <a:pt x="10103603" y="297525"/>
                </a:lnTo>
                <a:lnTo>
                  <a:pt x="10394794" y="265647"/>
                </a:lnTo>
                <a:lnTo>
                  <a:pt x="10682153" y="232018"/>
                </a:lnTo>
                <a:lnTo>
                  <a:pt x="10973344" y="192783"/>
                </a:lnTo>
                <a:lnTo>
                  <a:pt x="11263257" y="150746"/>
                </a:lnTo>
                <a:lnTo>
                  <a:pt x="11554448" y="109060"/>
                </a:lnTo>
                <a:lnTo>
                  <a:pt x="11844360" y="60367"/>
                </a:lnTo>
                <a:lnTo>
                  <a:pt x="12132996" y="106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CC1C7165-8A3A-44EB-88D0-4EFA36A00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A1081473-BB93-49A4-B605-4E2053739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DFD2DD-BA75-65F2-FC46-A6F6FA8D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838200"/>
            <a:ext cx="8825659" cy="97790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bg-BG" sz="2500">
                <a:solidFill>
                  <a:srgbClr val="EBEBEB"/>
                </a:solidFill>
                <a:effectLst/>
                <a:latin typeface="Helvetica Neue" panose="02000503000000020004" pitchFamily="2" charset="0"/>
              </a:rPr>
              <a:t>Социалната среда: </a:t>
            </a:r>
            <a:br>
              <a:rPr lang="bg-BG" sz="2500">
                <a:solidFill>
                  <a:srgbClr val="EBEBEB"/>
                </a:solidFill>
                <a:effectLst/>
                <a:latin typeface="Helvetica Neue" panose="02000503000000020004" pitchFamily="2" charset="0"/>
              </a:rPr>
            </a:br>
            <a:r>
              <a:rPr lang="bg-BG" sz="2500">
                <a:solidFill>
                  <a:srgbClr val="EBEBEB"/>
                </a:solidFill>
                <a:latin typeface="Helvetica Neue" panose="02000503000000020004" pitchFamily="2" charset="0"/>
              </a:rPr>
              <a:t>С</a:t>
            </a:r>
            <a:r>
              <a:rPr lang="bg-BG" sz="2500">
                <a:solidFill>
                  <a:srgbClr val="EBEBEB"/>
                </a:solidFill>
                <a:effectLst/>
                <a:latin typeface="Helvetica Neue" panose="02000503000000020004" pitchFamily="2" charset="0"/>
              </a:rPr>
              <a:t>емейство, връстници, медии и рискът от зависимост</a:t>
            </a:r>
            <a:endParaRPr lang="en-BG" sz="2500">
              <a:solidFill>
                <a:srgbClr val="EBEBE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0A17-7B50-79B2-A54E-7E5672F9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213" y="2652716"/>
            <a:ext cx="10058400" cy="353822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bg-BG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Зависимостите не възникват изолирано – социалният контекст е определящ за възприемането на дадено поведение като „нормално“ или „рисково“.</a:t>
            </a:r>
          </a:p>
          <a:p>
            <a:pPr marL="0" indent="0">
              <a:lnSpc>
                <a:spcPct val="90000"/>
              </a:lnSpc>
              <a:buNone/>
            </a:pPr>
            <a:endParaRPr lang="bg-BG" dirty="0">
              <a:solidFill>
                <a:srgbClr val="404040"/>
              </a:solidFill>
              <a:latin typeface="Helvetica Neue" panose="02000503000000020004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bg-BG" b="1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Ролята на семейството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800" b="1" i="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Родителски модел </a:t>
            </a:r>
            <a:r>
              <a:rPr lang="bg-BG" sz="1800" i="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– ако децата виждат родители или близки, които пушат или използват вредни вещества, те възприемат това като приемливо.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800" b="1" i="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Липса на емоционална подкрепа </a:t>
            </a:r>
            <a:r>
              <a:rPr lang="bg-BG" sz="1800" i="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– децата, които не намират разбиране у родителите си, могат да се насочат към вещества като начин да се справят с емоциите.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800" b="1" i="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Семейни конфликти и травми </a:t>
            </a:r>
            <a:r>
              <a:rPr lang="bg-BG" sz="1800" i="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– напрегнатата семейна среда увеличава риска от зависимо поведение като форма на бягство.</a:t>
            </a:r>
            <a:endParaRPr lang="bg-BG" sz="1800" dirty="0">
              <a:solidFill>
                <a:srgbClr val="404040"/>
              </a:solidFill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1372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3EF4D6-026A-4D52-B916-967329EE3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DB4846F-6AA5-4DB3-9581-D95F22BD5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8490951" y="1797517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54EC22E-2292-4292-A80B-E81DF64BF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80041"/>
            <a:ext cx="12192000" cy="5077959"/>
          </a:xfrm>
          <a:custGeom>
            <a:avLst/>
            <a:gdLst>
              <a:gd name="connsiteX0" fmla="*/ 12192000 w 12192000"/>
              <a:gd name="connsiteY0" fmla="*/ 0 h 5077959"/>
              <a:gd name="connsiteX1" fmla="*/ 12192000 w 12192000"/>
              <a:gd name="connsiteY1" fmla="*/ 1972152 h 5077959"/>
              <a:gd name="connsiteX2" fmla="*/ 12192000 w 12192000"/>
              <a:gd name="connsiteY2" fmla="*/ 2361342 h 5077959"/>
              <a:gd name="connsiteX3" fmla="*/ 12192000 w 12192000"/>
              <a:gd name="connsiteY3" fmla="*/ 5077959 h 5077959"/>
              <a:gd name="connsiteX4" fmla="*/ 0 w 12192000"/>
              <a:gd name="connsiteY4" fmla="*/ 5077959 h 5077959"/>
              <a:gd name="connsiteX5" fmla="*/ 0 w 12192000"/>
              <a:gd name="connsiteY5" fmla="*/ 2361342 h 5077959"/>
              <a:gd name="connsiteX6" fmla="*/ 0 w 12192000"/>
              <a:gd name="connsiteY6" fmla="*/ 1972152 h 5077959"/>
              <a:gd name="connsiteX7" fmla="*/ 0 w 12192000"/>
              <a:gd name="connsiteY7" fmla="*/ 12515 h 5077959"/>
              <a:gd name="connsiteX8" fmla="*/ 108623 w 12192000"/>
              <a:gd name="connsiteY8" fmla="*/ 29540 h 5077959"/>
              <a:gd name="connsiteX9" fmla="*/ 300195 w 12192000"/>
              <a:gd name="connsiteY9" fmla="*/ 56163 h 5077959"/>
              <a:gd name="connsiteX10" fmla="*/ 527528 w 12192000"/>
              <a:gd name="connsiteY10" fmla="*/ 88041 h 5077959"/>
              <a:gd name="connsiteX11" fmla="*/ 779127 w 12192000"/>
              <a:gd name="connsiteY11" fmla="*/ 121671 h 5077959"/>
              <a:gd name="connsiteX12" fmla="*/ 1062654 w 12192000"/>
              <a:gd name="connsiteY12" fmla="*/ 157052 h 5077959"/>
              <a:gd name="connsiteX13" fmla="*/ 1371726 w 12192000"/>
              <a:gd name="connsiteY13" fmla="*/ 194535 h 5077959"/>
              <a:gd name="connsiteX14" fmla="*/ 1707616 w 12192000"/>
              <a:gd name="connsiteY14" fmla="*/ 232018 h 5077959"/>
              <a:gd name="connsiteX15" fmla="*/ 2065219 w 12192000"/>
              <a:gd name="connsiteY15" fmla="*/ 270201 h 5077959"/>
              <a:gd name="connsiteX16" fmla="*/ 2450918 w 12192000"/>
              <a:gd name="connsiteY16" fmla="*/ 305583 h 5077959"/>
              <a:gd name="connsiteX17" fmla="*/ 2854496 w 12192000"/>
              <a:gd name="connsiteY17" fmla="*/ 339562 h 5077959"/>
              <a:gd name="connsiteX18" fmla="*/ 3281065 w 12192000"/>
              <a:gd name="connsiteY18" fmla="*/ 370390 h 5077959"/>
              <a:gd name="connsiteX19" fmla="*/ 3725514 w 12192000"/>
              <a:gd name="connsiteY19" fmla="*/ 399815 h 5077959"/>
              <a:gd name="connsiteX20" fmla="*/ 4189119 w 12192000"/>
              <a:gd name="connsiteY20" fmla="*/ 427490 h 5077959"/>
              <a:gd name="connsiteX21" fmla="*/ 4426671 w 12192000"/>
              <a:gd name="connsiteY21" fmla="*/ 437298 h 5077959"/>
              <a:gd name="connsiteX22" fmla="*/ 4669330 w 12192000"/>
              <a:gd name="connsiteY22" fmla="*/ 448158 h 5077959"/>
              <a:gd name="connsiteX23" fmla="*/ 4915819 w 12192000"/>
              <a:gd name="connsiteY23" fmla="*/ 458317 h 5077959"/>
              <a:gd name="connsiteX24" fmla="*/ 5163586 w 12192000"/>
              <a:gd name="connsiteY24" fmla="*/ 464973 h 5077959"/>
              <a:gd name="connsiteX25" fmla="*/ 5416461 w 12192000"/>
              <a:gd name="connsiteY25" fmla="*/ 470928 h 5077959"/>
              <a:gd name="connsiteX26" fmla="*/ 5671892 w 12192000"/>
              <a:gd name="connsiteY26" fmla="*/ 477234 h 5077959"/>
              <a:gd name="connsiteX27" fmla="*/ 5932430 w 12192000"/>
              <a:gd name="connsiteY27" fmla="*/ 481437 h 5077959"/>
              <a:gd name="connsiteX28" fmla="*/ 6195523 w 12192000"/>
              <a:gd name="connsiteY28" fmla="*/ 481437 h 5077959"/>
              <a:gd name="connsiteX29" fmla="*/ 6461170 w 12192000"/>
              <a:gd name="connsiteY29" fmla="*/ 483539 h 5077959"/>
              <a:gd name="connsiteX30" fmla="*/ 6729372 w 12192000"/>
              <a:gd name="connsiteY30" fmla="*/ 481437 h 5077959"/>
              <a:gd name="connsiteX31" fmla="*/ 7001406 w 12192000"/>
              <a:gd name="connsiteY31" fmla="*/ 477234 h 5077959"/>
              <a:gd name="connsiteX32" fmla="*/ 7273439 w 12192000"/>
              <a:gd name="connsiteY32" fmla="*/ 473380 h 5077959"/>
              <a:gd name="connsiteX33" fmla="*/ 7549303 w 12192000"/>
              <a:gd name="connsiteY33" fmla="*/ 464973 h 5077959"/>
              <a:gd name="connsiteX34" fmla="*/ 7827722 w 12192000"/>
              <a:gd name="connsiteY34" fmla="*/ 456215 h 5077959"/>
              <a:gd name="connsiteX35" fmla="*/ 8106140 w 12192000"/>
              <a:gd name="connsiteY35" fmla="*/ 446056 h 5077959"/>
              <a:gd name="connsiteX36" fmla="*/ 8387114 w 12192000"/>
              <a:gd name="connsiteY36" fmla="*/ 431694 h 5077959"/>
              <a:gd name="connsiteX37" fmla="*/ 8670640 w 12192000"/>
              <a:gd name="connsiteY37" fmla="*/ 414528 h 5077959"/>
              <a:gd name="connsiteX38" fmla="*/ 8955446 w 12192000"/>
              <a:gd name="connsiteY38" fmla="*/ 398064 h 5077959"/>
              <a:gd name="connsiteX39" fmla="*/ 9240250 w 12192000"/>
              <a:gd name="connsiteY39" fmla="*/ 377045 h 5077959"/>
              <a:gd name="connsiteX40" fmla="*/ 9528886 w 12192000"/>
              <a:gd name="connsiteY40" fmla="*/ 351823 h 5077959"/>
              <a:gd name="connsiteX41" fmla="*/ 9813691 w 12192000"/>
              <a:gd name="connsiteY41" fmla="*/ 326601 h 5077959"/>
              <a:gd name="connsiteX42" fmla="*/ 10103603 w 12192000"/>
              <a:gd name="connsiteY42" fmla="*/ 297525 h 5077959"/>
              <a:gd name="connsiteX43" fmla="*/ 10394794 w 12192000"/>
              <a:gd name="connsiteY43" fmla="*/ 265647 h 5077959"/>
              <a:gd name="connsiteX44" fmla="*/ 10682153 w 12192000"/>
              <a:gd name="connsiteY44" fmla="*/ 232018 h 5077959"/>
              <a:gd name="connsiteX45" fmla="*/ 10973344 w 12192000"/>
              <a:gd name="connsiteY45" fmla="*/ 192783 h 5077959"/>
              <a:gd name="connsiteX46" fmla="*/ 11263257 w 12192000"/>
              <a:gd name="connsiteY46" fmla="*/ 150746 h 5077959"/>
              <a:gd name="connsiteX47" fmla="*/ 11554448 w 12192000"/>
              <a:gd name="connsiteY47" fmla="*/ 109060 h 5077959"/>
              <a:gd name="connsiteX48" fmla="*/ 11844360 w 12192000"/>
              <a:gd name="connsiteY48" fmla="*/ 60367 h 5077959"/>
              <a:gd name="connsiteX49" fmla="*/ 12132996 w 12192000"/>
              <a:gd name="connsiteY49" fmla="*/ 10623 h 507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2000" h="5077959">
                <a:moveTo>
                  <a:pt x="12192000" y="0"/>
                </a:moveTo>
                <a:lnTo>
                  <a:pt x="12192000" y="1972152"/>
                </a:lnTo>
                <a:lnTo>
                  <a:pt x="12192000" y="2361342"/>
                </a:lnTo>
                <a:lnTo>
                  <a:pt x="12192000" y="5077959"/>
                </a:lnTo>
                <a:lnTo>
                  <a:pt x="0" y="5077959"/>
                </a:lnTo>
                <a:lnTo>
                  <a:pt x="0" y="2361342"/>
                </a:lnTo>
                <a:lnTo>
                  <a:pt x="0" y="1972152"/>
                </a:lnTo>
                <a:lnTo>
                  <a:pt x="0" y="12515"/>
                </a:lnTo>
                <a:lnTo>
                  <a:pt x="108623" y="29540"/>
                </a:lnTo>
                <a:lnTo>
                  <a:pt x="300195" y="56163"/>
                </a:lnTo>
                <a:lnTo>
                  <a:pt x="527528" y="88041"/>
                </a:lnTo>
                <a:lnTo>
                  <a:pt x="779127" y="121671"/>
                </a:lnTo>
                <a:lnTo>
                  <a:pt x="1062654" y="157052"/>
                </a:lnTo>
                <a:lnTo>
                  <a:pt x="1371726" y="194535"/>
                </a:lnTo>
                <a:lnTo>
                  <a:pt x="1707616" y="232018"/>
                </a:lnTo>
                <a:lnTo>
                  <a:pt x="2065219" y="270201"/>
                </a:lnTo>
                <a:lnTo>
                  <a:pt x="2450918" y="305583"/>
                </a:lnTo>
                <a:lnTo>
                  <a:pt x="2854496" y="339562"/>
                </a:lnTo>
                <a:lnTo>
                  <a:pt x="3281065" y="370390"/>
                </a:lnTo>
                <a:lnTo>
                  <a:pt x="3725514" y="399815"/>
                </a:lnTo>
                <a:lnTo>
                  <a:pt x="4189119" y="427490"/>
                </a:lnTo>
                <a:lnTo>
                  <a:pt x="4426671" y="437298"/>
                </a:lnTo>
                <a:lnTo>
                  <a:pt x="4669330" y="448158"/>
                </a:lnTo>
                <a:lnTo>
                  <a:pt x="4915819" y="458317"/>
                </a:lnTo>
                <a:lnTo>
                  <a:pt x="5163586" y="464973"/>
                </a:lnTo>
                <a:lnTo>
                  <a:pt x="5416461" y="470928"/>
                </a:lnTo>
                <a:lnTo>
                  <a:pt x="5671892" y="477234"/>
                </a:lnTo>
                <a:lnTo>
                  <a:pt x="5932430" y="481437"/>
                </a:lnTo>
                <a:lnTo>
                  <a:pt x="6195523" y="481437"/>
                </a:lnTo>
                <a:lnTo>
                  <a:pt x="6461170" y="483539"/>
                </a:lnTo>
                <a:lnTo>
                  <a:pt x="6729372" y="481437"/>
                </a:lnTo>
                <a:lnTo>
                  <a:pt x="7001406" y="477234"/>
                </a:lnTo>
                <a:lnTo>
                  <a:pt x="7273439" y="473380"/>
                </a:lnTo>
                <a:lnTo>
                  <a:pt x="7549303" y="464973"/>
                </a:lnTo>
                <a:lnTo>
                  <a:pt x="7827722" y="456215"/>
                </a:lnTo>
                <a:lnTo>
                  <a:pt x="8106140" y="446056"/>
                </a:lnTo>
                <a:lnTo>
                  <a:pt x="8387114" y="431694"/>
                </a:lnTo>
                <a:lnTo>
                  <a:pt x="8670640" y="414528"/>
                </a:lnTo>
                <a:lnTo>
                  <a:pt x="8955446" y="398064"/>
                </a:lnTo>
                <a:lnTo>
                  <a:pt x="9240250" y="377045"/>
                </a:lnTo>
                <a:lnTo>
                  <a:pt x="9528886" y="351823"/>
                </a:lnTo>
                <a:lnTo>
                  <a:pt x="9813691" y="326601"/>
                </a:lnTo>
                <a:lnTo>
                  <a:pt x="10103603" y="297525"/>
                </a:lnTo>
                <a:lnTo>
                  <a:pt x="10394794" y="265647"/>
                </a:lnTo>
                <a:lnTo>
                  <a:pt x="10682153" y="232018"/>
                </a:lnTo>
                <a:lnTo>
                  <a:pt x="10973344" y="192783"/>
                </a:lnTo>
                <a:lnTo>
                  <a:pt x="11263257" y="150746"/>
                </a:lnTo>
                <a:lnTo>
                  <a:pt x="11554448" y="109060"/>
                </a:lnTo>
                <a:lnTo>
                  <a:pt x="11844360" y="60367"/>
                </a:lnTo>
                <a:lnTo>
                  <a:pt x="12132996" y="106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CC1C7165-8A3A-44EB-88D0-4EFA36A00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A1081473-BB93-49A4-B605-4E2053739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DFD2DD-BA75-65F2-FC46-A6F6FA8D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838200"/>
            <a:ext cx="8825659" cy="97790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bg-BG" sz="2500">
                <a:solidFill>
                  <a:srgbClr val="EBEBEB"/>
                </a:solidFill>
                <a:effectLst/>
                <a:latin typeface="Helvetica Neue" panose="02000503000000020004" pitchFamily="2" charset="0"/>
              </a:rPr>
              <a:t>Социалната среда: </a:t>
            </a:r>
            <a:br>
              <a:rPr lang="bg-BG" sz="2500">
                <a:solidFill>
                  <a:srgbClr val="EBEBEB"/>
                </a:solidFill>
                <a:effectLst/>
                <a:latin typeface="Helvetica Neue" panose="02000503000000020004" pitchFamily="2" charset="0"/>
              </a:rPr>
            </a:br>
            <a:r>
              <a:rPr lang="bg-BG" sz="2500">
                <a:solidFill>
                  <a:srgbClr val="EBEBEB"/>
                </a:solidFill>
                <a:latin typeface="Helvetica Neue" panose="02000503000000020004" pitchFamily="2" charset="0"/>
              </a:rPr>
              <a:t>С</a:t>
            </a:r>
            <a:r>
              <a:rPr lang="bg-BG" sz="2500">
                <a:solidFill>
                  <a:srgbClr val="EBEBEB"/>
                </a:solidFill>
                <a:effectLst/>
                <a:latin typeface="Helvetica Neue" panose="02000503000000020004" pitchFamily="2" charset="0"/>
              </a:rPr>
              <a:t>емейство, връстници, медии и рискът от зависимост</a:t>
            </a:r>
            <a:endParaRPr lang="en-BG" sz="2500">
              <a:solidFill>
                <a:srgbClr val="EBEBE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0A17-7B50-79B2-A54E-7E5672F9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361" y="2777906"/>
            <a:ext cx="10383186" cy="324189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bg-BG" b="1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Влиянието на връстниците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800" i="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Груповият натиск е един от най-силните фактори за започване на </a:t>
            </a:r>
            <a:r>
              <a:rPr lang="bg-BG" sz="1800" i="0" dirty="0" err="1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вейпинг</a:t>
            </a:r>
            <a:r>
              <a:rPr lang="bg-BG" sz="1800" i="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 или пушене.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800" i="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Желанието за принадлежност кара много млади хора да възприемат вредни навици, за да бъдат „приети“ в дадена социална група.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800" i="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Липса на алтернативни социални активности – ако няма позитивни форми на свързване (спорт, изкуство, клубове), рискът от вредни навици се увеличава.</a:t>
            </a:r>
          </a:p>
        </p:txBody>
      </p:sp>
    </p:spTree>
    <p:extLst>
      <p:ext uri="{BB962C8B-B14F-4D97-AF65-F5344CB8AC3E}">
        <p14:creationId xmlns:p14="http://schemas.microsoft.com/office/powerpoint/2010/main" val="5797390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3EF4D6-026A-4D52-B916-967329EE3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DB4846F-6AA5-4DB3-9581-D95F22BD5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8490951" y="1797517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54EC22E-2292-4292-A80B-E81DF64BF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80041"/>
            <a:ext cx="12192000" cy="5077959"/>
          </a:xfrm>
          <a:custGeom>
            <a:avLst/>
            <a:gdLst>
              <a:gd name="connsiteX0" fmla="*/ 12192000 w 12192000"/>
              <a:gd name="connsiteY0" fmla="*/ 0 h 5077959"/>
              <a:gd name="connsiteX1" fmla="*/ 12192000 w 12192000"/>
              <a:gd name="connsiteY1" fmla="*/ 1972152 h 5077959"/>
              <a:gd name="connsiteX2" fmla="*/ 12192000 w 12192000"/>
              <a:gd name="connsiteY2" fmla="*/ 2361342 h 5077959"/>
              <a:gd name="connsiteX3" fmla="*/ 12192000 w 12192000"/>
              <a:gd name="connsiteY3" fmla="*/ 5077959 h 5077959"/>
              <a:gd name="connsiteX4" fmla="*/ 0 w 12192000"/>
              <a:gd name="connsiteY4" fmla="*/ 5077959 h 5077959"/>
              <a:gd name="connsiteX5" fmla="*/ 0 w 12192000"/>
              <a:gd name="connsiteY5" fmla="*/ 2361342 h 5077959"/>
              <a:gd name="connsiteX6" fmla="*/ 0 w 12192000"/>
              <a:gd name="connsiteY6" fmla="*/ 1972152 h 5077959"/>
              <a:gd name="connsiteX7" fmla="*/ 0 w 12192000"/>
              <a:gd name="connsiteY7" fmla="*/ 12515 h 5077959"/>
              <a:gd name="connsiteX8" fmla="*/ 108623 w 12192000"/>
              <a:gd name="connsiteY8" fmla="*/ 29540 h 5077959"/>
              <a:gd name="connsiteX9" fmla="*/ 300195 w 12192000"/>
              <a:gd name="connsiteY9" fmla="*/ 56163 h 5077959"/>
              <a:gd name="connsiteX10" fmla="*/ 527528 w 12192000"/>
              <a:gd name="connsiteY10" fmla="*/ 88041 h 5077959"/>
              <a:gd name="connsiteX11" fmla="*/ 779127 w 12192000"/>
              <a:gd name="connsiteY11" fmla="*/ 121671 h 5077959"/>
              <a:gd name="connsiteX12" fmla="*/ 1062654 w 12192000"/>
              <a:gd name="connsiteY12" fmla="*/ 157052 h 5077959"/>
              <a:gd name="connsiteX13" fmla="*/ 1371726 w 12192000"/>
              <a:gd name="connsiteY13" fmla="*/ 194535 h 5077959"/>
              <a:gd name="connsiteX14" fmla="*/ 1707616 w 12192000"/>
              <a:gd name="connsiteY14" fmla="*/ 232018 h 5077959"/>
              <a:gd name="connsiteX15" fmla="*/ 2065219 w 12192000"/>
              <a:gd name="connsiteY15" fmla="*/ 270201 h 5077959"/>
              <a:gd name="connsiteX16" fmla="*/ 2450918 w 12192000"/>
              <a:gd name="connsiteY16" fmla="*/ 305583 h 5077959"/>
              <a:gd name="connsiteX17" fmla="*/ 2854496 w 12192000"/>
              <a:gd name="connsiteY17" fmla="*/ 339562 h 5077959"/>
              <a:gd name="connsiteX18" fmla="*/ 3281065 w 12192000"/>
              <a:gd name="connsiteY18" fmla="*/ 370390 h 5077959"/>
              <a:gd name="connsiteX19" fmla="*/ 3725514 w 12192000"/>
              <a:gd name="connsiteY19" fmla="*/ 399815 h 5077959"/>
              <a:gd name="connsiteX20" fmla="*/ 4189119 w 12192000"/>
              <a:gd name="connsiteY20" fmla="*/ 427490 h 5077959"/>
              <a:gd name="connsiteX21" fmla="*/ 4426671 w 12192000"/>
              <a:gd name="connsiteY21" fmla="*/ 437298 h 5077959"/>
              <a:gd name="connsiteX22" fmla="*/ 4669330 w 12192000"/>
              <a:gd name="connsiteY22" fmla="*/ 448158 h 5077959"/>
              <a:gd name="connsiteX23" fmla="*/ 4915819 w 12192000"/>
              <a:gd name="connsiteY23" fmla="*/ 458317 h 5077959"/>
              <a:gd name="connsiteX24" fmla="*/ 5163586 w 12192000"/>
              <a:gd name="connsiteY24" fmla="*/ 464973 h 5077959"/>
              <a:gd name="connsiteX25" fmla="*/ 5416461 w 12192000"/>
              <a:gd name="connsiteY25" fmla="*/ 470928 h 5077959"/>
              <a:gd name="connsiteX26" fmla="*/ 5671892 w 12192000"/>
              <a:gd name="connsiteY26" fmla="*/ 477234 h 5077959"/>
              <a:gd name="connsiteX27" fmla="*/ 5932430 w 12192000"/>
              <a:gd name="connsiteY27" fmla="*/ 481437 h 5077959"/>
              <a:gd name="connsiteX28" fmla="*/ 6195523 w 12192000"/>
              <a:gd name="connsiteY28" fmla="*/ 481437 h 5077959"/>
              <a:gd name="connsiteX29" fmla="*/ 6461170 w 12192000"/>
              <a:gd name="connsiteY29" fmla="*/ 483539 h 5077959"/>
              <a:gd name="connsiteX30" fmla="*/ 6729372 w 12192000"/>
              <a:gd name="connsiteY30" fmla="*/ 481437 h 5077959"/>
              <a:gd name="connsiteX31" fmla="*/ 7001406 w 12192000"/>
              <a:gd name="connsiteY31" fmla="*/ 477234 h 5077959"/>
              <a:gd name="connsiteX32" fmla="*/ 7273439 w 12192000"/>
              <a:gd name="connsiteY32" fmla="*/ 473380 h 5077959"/>
              <a:gd name="connsiteX33" fmla="*/ 7549303 w 12192000"/>
              <a:gd name="connsiteY33" fmla="*/ 464973 h 5077959"/>
              <a:gd name="connsiteX34" fmla="*/ 7827722 w 12192000"/>
              <a:gd name="connsiteY34" fmla="*/ 456215 h 5077959"/>
              <a:gd name="connsiteX35" fmla="*/ 8106140 w 12192000"/>
              <a:gd name="connsiteY35" fmla="*/ 446056 h 5077959"/>
              <a:gd name="connsiteX36" fmla="*/ 8387114 w 12192000"/>
              <a:gd name="connsiteY36" fmla="*/ 431694 h 5077959"/>
              <a:gd name="connsiteX37" fmla="*/ 8670640 w 12192000"/>
              <a:gd name="connsiteY37" fmla="*/ 414528 h 5077959"/>
              <a:gd name="connsiteX38" fmla="*/ 8955446 w 12192000"/>
              <a:gd name="connsiteY38" fmla="*/ 398064 h 5077959"/>
              <a:gd name="connsiteX39" fmla="*/ 9240250 w 12192000"/>
              <a:gd name="connsiteY39" fmla="*/ 377045 h 5077959"/>
              <a:gd name="connsiteX40" fmla="*/ 9528886 w 12192000"/>
              <a:gd name="connsiteY40" fmla="*/ 351823 h 5077959"/>
              <a:gd name="connsiteX41" fmla="*/ 9813691 w 12192000"/>
              <a:gd name="connsiteY41" fmla="*/ 326601 h 5077959"/>
              <a:gd name="connsiteX42" fmla="*/ 10103603 w 12192000"/>
              <a:gd name="connsiteY42" fmla="*/ 297525 h 5077959"/>
              <a:gd name="connsiteX43" fmla="*/ 10394794 w 12192000"/>
              <a:gd name="connsiteY43" fmla="*/ 265647 h 5077959"/>
              <a:gd name="connsiteX44" fmla="*/ 10682153 w 12192000"/>
              <a:gd name="connsiteY44" fmla="*/ 232018 h 5077959"/>
              <a:gd name="connsiteX45" fmla="*/ 10973344 w 12192000"/>
              <a:gd name="connsiteY45" fmla="*/ 192783 h 5077959"/>
              <a:gd name="connsiteX46" fmla="*/ 11263257 w 12192000"/>
              <a:gd name="connsiteY46" fmla="*/ 150746 h 5077959"/>
              <a:gd name="connsiteX47" fmla="*/ 11554448 w 12192000"/>
              <a:gd name="connsiteY47" fmla="*/ 109060 h 5077959"/>
              <a:gd name="connsiteX48" fmla="*/ 11844360 w 12192000"/>
              <a:gd name="connsiteY48" fmla="*/ 60367 h 5077959"/>
              <a:gd name="connsiteX49" fmla="*/ 12132996 w 12192000"/>
              <a:gd name="connsiteY49" fmla="*/ 10623 h 507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2000" h="5077959">
                <a:moveTo>
                  <a:pt x="12192000" y="0"/>
                </a:moveTo>
                <a:lnTo>
                  <a:pt x="12192000" y="1972152"/>
                </a:lnTo>
                <a:lnTo>
                  <a:pt x="12192000" y="2361342"/>
                </a:lnTo>
                <a:lnTo>
                  <a:pt x="12192000" y="5077959"/>
                </a:lnTo>
                <a:lnTo>
                  <a:pt x="0" y="5077959"/>
                </a:lnTo>
                <a:lnTo>
                  <a:pt x="0" y="2361342"/>
                </a:lnTo>
                <a:lnTo>
                  <a:pt x="0" y="1972152"/>
                </a:lnTo>
                <a:lnTo>
                  <a:pt x="0" y="12515"/>
                </a:lnTo>
                <a:lnTo>
                  <a:pt x="108623" y="29540"/>
                </a:lnTo>
                <a:lnTo>
                  <a:pt x="300195" y="56163"/>
                </a:lnTo>
                <a:lnTo>
                  <a:pt x="527528" y="88041"/>
                </a:lnTo>
                <a:lnTo>
                  <a:pt x="779127" y="121671"/>
                </a:lnTo>
                <a:lnTo>
                  <a:pt x="1062654" y="157052"/>
                </a:lnTo>
                <a:lnTo>
                  <a:pt x="1371726" y="194535"/>
                </a:lnTo>
                <a:lnTo>
                  <a:pt x="1707616" y="232018"/>
                </a:lnTo>
                <a:lnTo>
                  <a:pt x="2065219" y="270201"/>
                </a:lnTo>
                <a:lnTo>
                  <a:pt x="2450918" y="305583"/>
                </a:lnTo>
                <a:lnTo>
                  <a:pt x="2854496" y="339562"/>
                </a:lnTo>
                <a:lnTo>
                  <a:pt x="3281065" y="370390"/>
                </a:lnTo>
                <a:lnTo>
                  <a:pt x="3725514" y="399815"/>
                </a:lnTo>
                <a:lnTo>
                  <a:pt x="4189119" y="427490"/>
                </a:lnTo>
                <a:lnTo>
                  <a:pt x="4426671" y="437298"/>
                </a:lnTo>
                <a:lnTo>
                  <a:pt x="4669330" y="448158"/>
                </a:lnTo>
                <a:lnTo>
                  <a:pt x="4915819" y="458317"/>
                </a:lnTo>
                <a:lnTo>
                  <a:pt x="5163586" y="464973"/>
                </a:lnTo>
                <a:lnTo>
                  <a:pt x="5416461" y="470928"/>
                </a:lnTo>
                <a:lnTo>
                  <a:pt x="5671892" y="477234"/>
                </a:lnTo>
                <a:lnTo>
                  <a:pt x="5932430" y="481437"/>
                </a:lnTo>
                <a:lnTo>
                  <a:pt x="6195523" y="481437"/>
                </a:lnTo>
                <a:lnTo>
                  <a:pt x="6461170" y="483539"/>
                </a:lnTo>
                <a:lnTo>
                  <a:pt x="6729372" y="481437"/>
                </a:lnTo>
                <a:lnTo>
                  <a:pt x="7001406" y="477234"/>
                </a:lnTo>
                <a:lnTo>
                  <a:pt x="7273439" y="473380"/>
                </a:lnTo>
                <a:lnTo>
                  <a:pt x="7549303" y="464973"/>
                </a:lnTo>
                <a:lnTo>
                  <a:pt x="7827722" y="456215"/>
                </a:lnTo>
                <a:lnTo>
                  <a:pt x="8106140" y="446056"/>
                </a:lnTo>
                <a:lnTo>
                  <a:pt x="8387114" y="431694"/>
                </a:lnTo>
                <a:lnTo>
                  <a:pt x="8670640" y="414528"/>
                </a:lnTo>
                <a:lnTo>
                  <a:pt x="8955446" y="398064"/>
                </a:lnTo>
                <a:lnTo>
                  <a:pt x="9240250" y="377045"/>
                </a:lnTo>
                <a:lnTo>
                  <a:pt x="9528886" y="351823"/>
                </a:lnTo>
                <a:lnTo>
                  <a:pt x="9813691" y="326601"/>
                </a:lnTo>
                <a:lnTo>
                  <a:pt x="10103603" y="297525"/>
                </a:lnTo>
                <a:lnTo>
                  <a:pt x="10394794" y="265647"/>
                </a:lnTo>
                <a:lnTo>
                  <a:pt x="10682153" y="232018"/>
                </a:lnTo>
                <a:lnTo>
                  <a:pt x="10973344" y="192783"/>
                </a:lnTo>
                <a:lnTo>
                  <a:pt x="11263257" y="150746"/>
                </a:lnTo>
                <a:lnTo>
                  <a:pt x="11554448" y="109060"/>
                </a:lnTo>
                <a:lnTo>
                  <a:pt x="11844360" y="60367"/>
                </a:lnTo>
                <a:lnTo>
                  <a:pt x="12132996" y="106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CC1C7165-8A3A-44EB-88D0-4EFA36A00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A1081473-BB93-49A4-B605-4E2053739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DFD2DD-BA75-65F2-FC46-A6F6FA8D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838200"/>
            <a:ext cx="8825659" cy="97790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bg-BG" sz="2500">
                <a:solidFill>
                  <a:srgbClr val="EBEBEB"/>
                </a:solidFill>
                <a:effectLst/>
                <a:latin typeface="Helvetica Neue" panose="02000503000000020004" pitchFamily="2" charset="0"/>
              </a:rPr>
              <a:t>Социалната среда: </a:t>
            </a:r>
            <a:br>
              <a:rPr lang="bg-BG" sz="2500">
                <a:solidFill>
                  <a:srgbClr val="EBEBEB"/>
                </a:solidFill>
                <a:effectLst/>
                <a:latin typeface="Helvetica Neue" panose="02000503000000020004" pitchFamily="2" charset="0"/>
              </a:rPr>
            </a:br>
            <a:r>
              <a:rPr lang="bg-BG" sz="2500">
                <a:solidFill>
                  <a:srgbClr val="EBEBEB"/>
                </a:solidFill>
                <a:latin typeface="Helvetica Neue" panose="02000503000000020004" pitchFamily="2" charset="0"/>
              </a:rPr>
              <a:t>С</a:t>
            </a:r>
            <a:r>
              <a:rPr lang="bg-BG" sz="2500">
                <a:solidFill>
                  <a:srgbClr val="EBEBEB"/>
                </a:solidFill>
                <a:effectLst/>
                <a:latin typeface="Helvetica Neue" panose="02000503000000020004" pitchFamily="2" charset="0"/>
              </a:rPr>
              <a:t>емейство, връстници, медии и рискът от зависимост</a:t>
            </a:r>
            <a:endParaRPr lang="en-BG" sz="2500">
              <a:solidFill>
                <a:srgbClr val="EBEBE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0A17-7B50-79B2-A54E-7E5672F9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302" y="2757942"/>
            <a:ext cx="10293245" cy="326185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bg-BG" b="1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Влиянието на медиите и социалните мрежи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800" i="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Маркетингът и рекламите представят </a:t>
            </a:r>
            <a:r>
              <a:rPr lang="bg-BG" sz="1800" i="0" dirty="0" err="1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вейпинга</a:t>
            </a:r>
            <a:r>
              <a:rPr lang="bg-BG" sz="1800" i="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 като „модерен“ и „безопасен“.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800" i="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Социалните мрежи популяризират образи на „готини“ </a:t>
            </a:r>
            <a:r>
              <a:rPr lang="bg-BG" sz="1800" i="0" dirty="0" err="1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инфлуенсъри</a:t>
            </a:r>
            <a:r>
              <a:rPr lang="bg-BG" sz="1800" i="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, които използват </a:t>
            </a:r>
            <a:r>
              <a:rPr lang="bg-BG" sz="1800" i="0" dirty="0" err="1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вейпове</a:t>
            </a:r>
            <a:r>
              <a:rPr lang="bg-BG" sz="1800" i="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 и никотинови изделия.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800" i="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Фалшивата информация (например, че </a:t>
            </a:r>
            <a:r>
              <a:rPr lang="bg-BG" sz="1800" i="0" dirty="0" err="1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вейпингът</a:t>
            </a:r>
            <a:r>
              <a:rPr lang="bg-BG" sz="1800" i="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 е „по-безопасен от цигарите“) създава грешни представи у младите хора.</a:t>
            </a:r>
          </a:p>
        </p:txBody>
      </p:sp>
    </p:spTree>
    <p:extLst>
      <p:ext uri="{BB962C8B-B14F-4D97-AF65-F5344CB8AC3E}">
        <p14:creationId xmlns:p14="http://schemas.microsoft.com/office/powerpoint/2010/main" val="9455053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rgbClr val="0D0D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DFD2DD-BA75-65F2-FC46-A6F6FA8D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55481"/>
            <a:ext cx="8761413" cy="89867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bg-BG" sz="280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Какво се случва с тялото при дългосрочна употреба на вейпове и други вещества </a:t>
            </a:r>
            <a:endParaRPr lang="en-BG" sz="280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0A17-7B50-79B2-A54E-7E5672F9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079173"/>
            <a:ext cx="9383953" cy="405180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bg-BG" sz="1700" b="1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Въздействие върху дихателната система</a:t>
            </a:r>
          </a:p>
          <a:p>
            <a:pPr lvl="1">
              <a:buFont typeface="Wingdings" pitchFamily="2" charset="2"/>
              <a:buChar char="§"/>
            </a:pPr>
            <a:r>
              <a:rPr lang="bg-BG" sz="1700" i="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Вейповете</a:t>
            </a:r>
            <a:r>
              <a:rPr lang="bg-BG" sz="17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съдържат аерозоли, химикали и тежки метали, които увреждат белите дробове.</a:t>
            </a:r>
          </a:p>
          <a:p>
            <a:pPr lvl="1">
              <a:buFont typeface="Wingdings" pitchFamily="2" charset="2"/>
              <a:buChar char="§"/>
            </a:pPr>
            <a:r>
              <a:rPr lang="bg-BG" sz="17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Употребата на </a:t>
            </a:r>
            <a:r>
              <a:rPr lang="bg-BG" sz="1700" i="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вейпинг</a:t>
            </a:r>
            <a:r>
              <a:rPr lang="bg-BG" sz="17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води до възпаление на дихателните пътища и хронична кашлица.</a:t>
            </a:r>
          </a:p>
          <a:p>
            <a:pPr lvl="1">
              <a:buFont typeface="Wingdings" pitchFamily="2" charset="2"/>
              <a:buChar char="§"/>
            </a:pPr>
            <a:r>
              <a:rPr lang="bg-BG" sz="17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Повишен риск от „</a:t>
            </a:r>
            <a:r>
              <a:rPr lang="bg-BG" sz="1700" i="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попкорнови</a:t>
            </a:r>
            <a:r>
              <a:rPr lang="bg-BG" sz="17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бели дробове“ (</a:t>
            </a:r>
            <a:r>
              <a:rPr lang="en-GB" sz="17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Bronchiolitis Obliterans) – </a:t>
            </a:r>
            <a:r>
              <a:rPr lang="bg-BG" sz="17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заболяване, причинено от </a:t>
            </a:r>
            <a:r>
              <a:rPr lang="bg-BG" sz="1700" i="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диацетил</a:t>
            </a:r>
            <a:r>
              <a:rPr lang="bg-BG" sz="17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, съдържащ се в ароматизираните </a:t>
            </a:r>
            <a:r>
              <a:rPr lang="bg-BG" sz="1700" i="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вейпинг</a:t>
            </a:r>
            <a:r>
              <a:rPr lang="bg-BG" sz="17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течности.</a:t>
            </a:r>
          </a:p>
        </p:txBody>
      </p:sp>
    </p:spTree>
    <p:extLst>
      <p:ext uri="{BB962C8B-B14F-4D97-AF65-F5344CB8AC3E}">
        <p14:creationId xmlns:p14="http://schemas.microsoft.com/office/powerpoint/2010/main" val="3862609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rgbClr val="0D0D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DFD2DD-BA75-65F2-FC46-A6F6FA8D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55481"/>
            <a:ext cx="8761413" cy="89867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bg-BG" sz="280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Какво се случва с тялото при дългосрочна употреба на вейпове и други вещества </a:t>
            </a:r>
            <a:endParaRPr lang="en-BG" sz="280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0A17-7B50-79B2-A54E-7E5672F9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079173"/>
            <a:ext cx="9592994" cy="405180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bg-BG" sz="1700" b="1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Въздействие върху сърдечно-съдовата система</a:t>
            </a:r>
          </a:p>
          <a:p>
            <a:pPr lvl="1">
              <a:buFont typeface="Wingdings" pitchFamily="2" charset="2"/>
              <a:buChar char="§"/>
            </a:pPr>
            <a:r>
              <a:rPr lang="bg-BG" sz="17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Никотинът повишава кръвното налягане и увеличава риска от инсулти и инфаркти.</a:t>
            </a:r>
          </a:p>
          <a:p>
            <a:pPr lvl="1">
              <a:buFont typeface="Wingdings" pitchFamily="2" charset="2"/>
              <a:buChar char="§"/>
            </a:pPr>
            <a:r>
              <a:rPr lang="bg-BG" sz="17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Продължителната употреба води до втвърдяване на артериите, което увеличава сърдечно-съдовите заболявания.</a:t>
            </a:r>
            <a:endParaRPr lang="en-US" sz="1700" i="0" dirty="0">
              <a:solidFill>
                <a:schemeClr val="tx1"/>
              </a:solidFill>
              <a:effectLst/>
              <a:latin typeface="Helvetica Neue" panose="02000503000000020004" pitchFamily="2" charset="0"/>
            </a:endParaRPr>
          </a:p>
          <a:p>
            <a:pPr lvl="1">
              <a:buFont typeface="Wingdings" pitchFamily="2" charset="2"/>
              <a:buChar char="§"/>
            </a:pPr>
            <a:endParaRPr lang="en-US" sz="1700" dirty="0">
              <a:solidFill>
                <a:schemeClr val="tx1"/>
              </a:solidFill>
              <a:latin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bg-BG" sz="1700" b="1" dirty="0">
                <a:effectLst/>
                <a:latin typeface="Helvetica Neue" panose="02000503000000020004" pitchFamily="2" charset="0"/>
              </a:rPr>
              <a:t>Въздействие върху нервната система и мозъка</a:t>
            </a:r>
          </a:p>
          <a:p>
            <a:pPr lvl="1">
              <a:buFont typeface="Wingdings" pitchFamily="2" charset="2"/>
              <a:buChar char="§"/>
            </a:pPr>
            <a:r>
              <a:rPr lang="bg-BG" sz="1700" i="0" dirty="0">
                <a:effectLst/>
                <a:latin typeface="Helvetica Neue" panose="02000503000000020004" pitchFamily="2" charset="0"/>
              </a:rPr>
              <a:t>При подрастващите мозъкът все още се развива, а никотинът нарушава когнитивните функции (концентрация, памет, учене).</a:t>
            </a:r>
          </a:p>
          <a:p>
            <a:pPr lvl="1">
              <a:buFont typeface="Wingdings" pitchFamily="2" charset="2"/>
              <a:buChar char="§"/>
            </a:pPr>
            <a:r>
              <a:rPr lang="bg-BG" sz="1700" i="0" dirty="0" err="1">
                <a:effectLst/>
                <a:latin typeface="Helvetica Neue" panose="02000503000000020004" pitchFamily="2" charset="0"/>
              </a:rPr>
              <a:t>Вейпингът</a:t>
            </a:r>
            <a:r>
              <a:rPr lang="bg-BG" sz="1700" i="0" dirty="0">
                <a:effectLst/>
                <a:latin typeface="Helvetica Neue" panose="02000503000000020004" pitchFamily="2" charset="0"/>
              </a:rPr>
              <a:t> може да предизвика емоционална нестабилност, тревожност и депресия.</a:t>
            </a:r>
          </a:p>
          <a:p>
            <a:pPr lvl="1">
              <a:buFont typeface="Wingdings" pitchFamily="2" charset="2"/>
              <a:buChar char="§"/>
            </a:pPr>
            <a:r>
              <a:rPr lang="bg-BG" sz="1700" i="0" dirty="0">
                <a:effectLst/>
                <a:latin typeface="Helvetica Neue" panose="02000503000000020004" pitchFamily="2" charset="0"/>
              </a:rPr>
              <a:t>Повишен риск от развитие на други зависимости, включително към алкохол и наркотици.</a:t>
            </a:r>
          </a:p>
        </p:txBody>
      </p:sp>
    </p:spTree>
    <p:extLst>
      <p:ext uri="{BB962C8B-B14F-4D97-AF65-F5344CB8AC3E}">
        <p14:creationId xmlns:p14="http://schemas.microsoft.com/office/powerpoint/2010/main" val="2521775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rgbClr val="0D0D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DFD2DD-BA75-65F2-FC46-A6F6FA8D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55481"/>
            <a:ext cx="8761413" cy="89867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bg-BG" sz="280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Какво се случва с тялото при дългосрочна употреба на вейпове и други вещества </a:t>
            </a:r>
            <a:endParaRPr lang="en-BG" sz="280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0A17-7B50-79B2-A54E-7E5672F9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079172"/>
            <a:ext cx="9592994" cy="415673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bg-BG" sz="1700" b="1" dirty="0">
                <a:effectLst/>
                <a:latin typeface="Helvetica Neue" panose="02000503000000020004" pitchFamily="2" charset="0"/>
              </a:rPr>
              <a:t>Въздействие върху хормоналния баланс</a:t>
            </a:r>
          </a:p>
          <a:p>
            <a:pPr lvl="1">
              <a:buFont typeface="Wingdings" pitchFamily="2" charset="2"/>
              <a:buChar char="§"/>
            </a:pPr>
            <a:r>
              <a:rPr lang="bg-BG" sz="1700" i="0" dirty="0">
                <a:effectLst/>
                <a:latin typeface="Helvetica Neue" panose="02000503000000020004" pitchFamily="2" charset="0"/>
              </a:rPr>
              <a:t>Никотинът нарушава производството на хормони като тестостерон и естроген.</a:t>
            </a:r>
          </a:p>
          <a:p>
            <a:pPr lvl="1">
              <a:buFont typeface="Wingdings" pitchFamily="2" charset="2"/>
              <a:buChar char="§"/>
            </a:pPr>
            <a:r>
              <a:rPr lang="bg-BG" sz="1700" i="0" dirty="0">
                <a:effectLst/>
                <a:latin typeface="Helvetica Neue" panose="02000503000000020004" pitchFamily="2" charset="0"/>
              </a:rPr>
              <a:t>При момчетата довежда до намалена плодовитост, а при момичетата – до нередовен менструален цикъл.</a:t>
            </a:r>
            <a:endParaRPr lang="en-US" sz="1700" i="0" dirty="0">
              <a:effectLst/>
              <a:latin typeface="Helvetica Neue" panose="02000503000000020004" pitchFamily="2" charset="0"/>
            </a:endParaRPr>
          </a:p>
          <a:p>
            <a:pPr lvl="1">
              <a:buFont typeface="Wingdings" pitchFamily="2" charset="2"/>
              <a:buChar char="§"/>
            </a:pPr>
            <a:endParaRPr lang="bg-BG" sz="1700" i="0" dirty="0">
              <a:latin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bg-BG" sz="1700" b="1" dirty="0">
                <a:effectLst/>
                <a:latin typeface="Helvetica Neue" panose="02000503000000020004" pitchFamily="2" charset="0"/>
              </a:rPr>
              <a:t>Дългосрочни психологически последици</a:t>
            </a:r>
          </a:p>
          <a:p>
            <a:pPr lvl="1">
              <a:buFont typeface="Wingdings" pitchFamily="2" charset="2"/>
              <a:buChar char="§"/>
            </a:pPr>
            <a:r>
              <a:rPr lang="bg-BG" sz="1700" i="0" dirty="0">
                <a:effectLst/>
                <a:latin typeface="Helvetica Neue" panose="02000503000000020004" pitchFamily="2" charset="0"/>
              </a:rPr>
              <a:t>Развива се зависимост, при която човек става неспособен да изпитва удоволствие без веществото.</a:t>
            </a:r>
          </a:p>
          <a:p>
            <a:pPr lvl="1">
              <a:buFont typeface="Wingdings" pitchFamily="2" charset="2"/>
              <a:buChar char="§"/>
            </a:pPr>
            <a:r>
              <a:rPr lang="bg-BG" sz="1700" i="0" dirty="0">
                <a:effectLst/>
                <a:latin typeface="Helvetica Neue" panose="02000503000000020004" pitchFamily="2" charset="0"/>
              </a:rPr>
              <a:t>Възникват разстройства на настроението, включително тревожност и депресия.</a:t>
            </a:r>
          </a:p>
          <a:p>
            <a:pPr lvl="1">
              <a:buFont typeface="Wingdings" pitchFamily="2" charset="2"/>
              <a:buChar char="§"/>
            </a:pPr>
            <a:r>
              <a:rPr lang="bg-BG" sz="1700" i="0" dirty="0">
                <a:effectLst/>
                <a:latin typeface="Helvetica Neue" panose="02000503000000020004" pitchFamily="2" charset="0"/>
              </a:rPr>
              <a:t>Социална изолация – хората с никотинова зависимост често се чувстват „заробени“ от навика и изпитват вина.</a:t>
            </a:r>
          </a:p>
        </p:txBody>
      </p:sp>
    </p:spTree>
    <p:extLst>
      <p:ext uri="{BB962C8B-B14F-4D97-AF65-F5344CB8AC3E}">
        <p14:creationId xmlns:p14="http://schemas.microsoft.com/office/powerpoint/2010/main" val="5603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DFD2DD-BA75-65F2-FC46-A6F6FA8D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 sz="230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Ролята на травмата при формиране на зависимо поведение</a:t>
            </a:r>
            <a:endParaRPr lang="en-BG" sz="230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815BC9-E8F3-592D-E88F-DEA494FF36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116078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8205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rgbClr val="0D0D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0A17-7B50-79B2-A54E-7E5672F9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200" y="924930"/>
            <a:ext cx="10087669" cy="523602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bg-BG" b="1" dirty="0" err="1">
                <a:solidFill>
                  <a:srgbClr val="EBEBEB"/>
                </a:solidFill>
                <a:effectLst/>
                <a:latin typeface="Helvetica Neue" panose="02000503000000020004" pitchFamily="2" charset="0"/>
              </a:rPr>
              <a:t>Невробиологичен</a:t>
            </a:r>
            <a:r>
              <a:rPr lang="bg-BG" b="1" dirty="0">
                <a:solidFill>
                  <a:srgbClr val="EBEBEB"/>
                </a:solidFill>
                <a:effectLst/>
                <a:latin typeface="Helvetica Neue" panose="02000503000000020004" pitchFamily="2" charset="0"/>
              </a:rPr>
              <a:t> ефект на травмата</a:t>
            </a:r>
          </a:p>
          <a:p>
            <a:pPr lv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bg-BG" sz="1800" i="0" dirty="0">
                <a:solidFill>
                  <a:srgbClr val="EBEBEB"/>
                </a:solidFill>
                <a:effectLst/>
                <a:latin typeface="Helvetica Neue" panose="02000503000000020004" pitchFamily="2" charset="0"/>
              </a:rPr>
              <a:t>Травмата увеличава нивата на </a:t>
            </a:r>
            <a:r>
              <a:rPr lang="bg-BG" sz="1800" i="0" dirty="0" err="1">
                <a:solidFill>
                  <a:srgbClr val="EBEBEB"/>
                </a:solidFill>
                <a:effectLst/>
                <a:latin typeface="Helvetica Neue" panose="02000503000000020004" pitchFamily="2" charset="0"/>
              </a:rPr>
              <a:t>кортизол</a:t>
            </a:r>
            <a:r>
              <a:rPr lang="bg-BG" sz="1800" i="0" dirty="0">
                <a:solidFill>
                  <a:srgbClr val="EBEBEB"/>
                </a:solidFill>
                <a:effectLst/>
                <a:latin typeface="Helvetica Neue" panose="02000503000000020004" pitchFamily="2" charset="0"/>
              </a:rPr>
              <a:t> (хормона на стреса), което прави тялото постоянно напрегнато.</a:t>
            </a:r>
          </a:p>
          <a:p>
            <a:pPr lv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bg-BG" sz="1800" i="0" dirty="0">
                <a:solidFill>
                  <a:srgbClr val="EBEBEB"/>
                </a:solidFill>
                <a:effectLst/>
                <a:latin typeface="Helvetica Neue" panose="02000503000000020004" pitchFamily="2" charset="0"/>
              </a:rPr>
              <a:t>При хроничен стрес мозъкът намалява производството на </a:t>
            </a:r>
            <a:r>
              <a:rPr lang="bg-BG" sz="1800" i="0" dirty="0" err="1">
                <a:solidFill>
                  <a:srgbClr val="EBEBEB"/>
                </a:solidFill>
                <a:effectLst/>
                <a:latin typeface="Helvetica Neue" panose="02000503000000020004" pitchFamily="2" charset="0"/>
              </a:rPr>
              <a:t>допамин</a:t>
            </a:r>
            <a:r>
              <a:rPr lang="bg-BG" sz="1800" i="0" dirty="0">
                <a:solidFill>
                  <a:srgbClr val="EBEBEB"/>
                </a:solidFill>
                <a:effectLst/>
                <a:latin typeface="Helvetica Neue" panose="02000503000000020004" pitchFamily="2" charset="0"/>
              </a:rPr>
              <a:t> (хормона на удоволствието), което води до търсене на изкуствени източници на удовлетворение (например, никотин, алкохол, наркотици).</a:t>
            </a:r>
          </a:p>
          <a:p>
            <a:pPr lv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bg-BG" sz="1800" i="0" dirty="0">
                <a:solidFill>
                  <a:srgbClr val="EBEBEB"/>
                </a:solidFill>
                <a:effectLst/>
                <a:latin typeface="Helvetica Neue" panose="02000503000000020004" pitchFamily="2" charset="0"/>
              </a:rPr>
              <a:t>Веществата временно компенсират тази липса, но в дългосрочен план влошават състоянието.</a:t>
            </a:r>
          </a:p>
          <a:p>
            <a:pPr marL="0" indent="0">
              <a:lnSpc>
                <a:spcPct val="90000"/>
              </a:lnSpc>
              <a:buNone/>
            </a:pPr>
            <a:endParaRPr lang="bg-BG" dirty="0">
              <a:solidFill>
                <a:srgbClr val="EBEBEB"/>
              </a:solidFill>
              <a:effectLst/>
              <a:latin typeface="Helvetica Neue" panose="02000503000000020004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bg-BG" b="1" dirty="0">
                <a:solidFill>
                  <a:srgbClr val="EBEBEB"/>
                </a:solidFill>
                <a:effectLst/>
                <a:latin typeface="Helvetica Neue" panose="02000503000000020004" pitchFamily="2" charset="0"/>
              </a:rPr>
              <a:t>Психологически ефект на травмата</a:t>
            </a:r>
          </a:p>
          <a:p>
            <a:pPr lv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bg-BG" sz="1800" i="0" dirty="0">
                <a:solidFill>
                  <a:srgbClr val="EBEBEB"/>
                </a:solidFill>
                <a:effectLst/>
                <a:latin typeface="Helvetica Neue" panose="02000503000000020004" pitchFamily="2" charset="0"/>
              </a:rPr>
              <a:t>Травмата създава усещане за безпомощност, което може да доведе до самоунищожителни поведения, включително употреба на вещества.</a:t>
            </a:r>
          </a:p>
          <a:p>
            <a:pPr lv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bg-BG" sz="1800" i="0" dirty="0">
                <a:solidFill>
                  <a:srgbClr val="EBEBEB"/>
                </a:solidFill>
                <a:effectLst/>
                <a:latin typeface="Helvetica Neue" panose="02000503000000020004" pitchFamily="2" charset="0"/>
              </a:rPr>
              <a:t>Чувството за емоционална празнота кара хората да търсят начини за „запълване“ – чрез </a:t>
            </a:r>
            <a:r>
              <a:rPr lang="bg-BG" sz="1800" i="0" dirty="0" err="1">
                <a:solidFill>
                  <a:srgbClr val="EBEBEB"/>
                </a:solidFill>
                <a:effectLst/>
                <a:latin typeface="Helvetica Neue" panose="02000503000000020004" pitchFamily="2" charset="0"/>
              </a:rPr>
              <a:t>вейпинг</a:t>
            </a:r>
            <a:r>
              <a:rPr lang="bg-BG" sz="1800" i="0" dirty="0">
                <a:solidFill>
                  <a:srgbClr val="EBEBEB"/>
                </a:solidFill>
                <a:effectLst/>
                <a:latin typeface="Helvetica Neue" panose="02000503000000020004" pitchFamily="2" charset="0"/>
              </a:rPr>
              <a:t>, алкохол или други рискови поведения.</a:t>
            </a:r>
          </a:p>
          <a:p>
            <a:pPr lv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bg-BG" sz="1800" i="0" dirty="0">
                <a:solidFill>
                  <a:srgbClr val="EBEBEB"/>
                </a:solidFill>
                <a:effectLst/>
                <a:latin typeface="Helvetica Neue" panose="02000503000000020004" pitchFamily="2" charset="0"/>
              </a:rPr>
              <a:t>Развива се избягващо поведение, при което човек използва зависимости, за да потисне болезнени спомени и емоции.</a:t>
            </a:r>
          </a:p>
        </p:txBody>
      </p:sp>
    </p:spTree>
    <p:extLst>
      <p:ext uri="{BB962C8B-B14F-4D97-AF65-F5344CB8AC3E}">
        <p14:creationId xmlns:p14="http://schemas.microsoft.com/office/powerpoint/2010/main" val="2564649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A8F70-361A-22A6-4D50-CE83B5F37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bg-BG" sz="3200">
                <a:solidFill>
                  <a:srgbClr val="EBEBEB"/>
                </a:solidFill>
                <a:effectLst/>
                <a:latin typeface="Helvetica Neue" panose="02000503000000020004" pitchFamily="2" charset="0"/>
              </a:rPr>
              <a:t>Какво представлява вейпингът?</a:t>
            </a:r>
            <a:endParaRPr lang="en-BG" sz="3200">
              <a:solidFill>
                <a:srgbClr val="EBEBE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73163-0058-7915-D570-F6D8AF9BC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bg-BG" sz="2000">
                <a:effectLst/>
                <a:latin typeface="Helvetica Neue" panose="02000503000000020004" pitchFamily="2" charset="0"/>
              </a:rPr>
              <a:t>Вейпингът е практика на вдишване на аерозол, генериран от електронни цигари (ейгари) или други устройства за изпаряване. </a:t>
            </a:r>
            <a:br>
              <a:rPr lang="bg-BG" sz="2000">
                <a:effectLst/>
                <a:latin typeface="Helvetica Neue" panose="02000503000000020004" pitchFamily="2" charset="0"/>
              </a:rPr>
            </a:br>
            <a:endParaRPr lang="bg-BG" sz="2000">
              <a:effectLst/>
              <a:latin typeface="Helvetica Neue" panose="02000503000000020004" pitchFamily="2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bg-BG" sz="2000" b="1">
                <a:effectLst/>
                <a:latin typeface="Helvetica Neue" panose="02000503000000020004" pitchFamily="2" charset="0"/>
              </a:rPr>
              <a:t>Батерия</a:t>
            </a:r>
            <a:r>
              <a:rPr lang="bg-BG" sz="2000">
                <a:effectLst/>
                <a:latin typeface="Helvetica Neue" panose="02000503000000020004" pitchFamily="2" charset="0"/>
              </a:rPr>
              <a:t> – захранва устройството и загрява течността.</a:t>
            </a:r>
          </a:p>
          <a:p>
            <a:pPr lvl="1">
              <a:buFont typeface="Wingdings" pitchFamily="2" charset="2"/>
              <a:buChar char="§"/>
            </a:pPr>
            <a:r>
              <a:rPr lang="bg-BG" sz="2000" b="1">
                <a:effectLst/>
                <a:latin typeface="Helvetica Neue" panose="02000503000000020004" pitchFamily="2" charset="0"/>
              </a:rPr>
              <a:t>Изпарител (атомайзер) </a:t>
            </a:r>
            <a:r>
              <a:rPr lang="bg-BG" sz="2000">
                <a:effectLst/>
                <a:latin typeface="Helvetica Neue" panose="02000503000000020004" pitchFamily="2" charset="0"/>
              </a:rPr>
              <a:t>– нагрява течността и я превръща в аерозол.</a:t>
            </a:r>
          </a:p>
          <a:p>
            <a:pPr lvl="1">
              <a:buFont typeface="Wingdings" pitchFamily="2" charset="2"/>
              <a:buChar char="§"/>
            </a:pPr>
            <a:r>
              <a:rPr lang="bg-BG" sz="2000" b="1">
                <a:effectLst/>
                <a:latin typeface="Helvetica Neue" panose="02000503000000020004" pitchFamily="2" charset="0"/>
              </a:rPr>
              <a:t>Капсула с течност (</a:t>
            </a:r>
            <a:r>
              <a:rPr lang="en-GB" sz="2000" b="1">
                <a:effectLst/>
                <a:latin typeface="Helvetica Neue" panose="02000503000000020004" pitchFamily="2" charset="0"/>
              </a:rPr>
              <a:t>e-liquid) </a:t>
            </a:r>
            <a:r>
              <a:rPr lang="en-GB" sz="2000">
                <a:effectLst/>
                <a:latin typeface="Helvetica Neue" panose="02000503000000020004" pitchFamily="2" charset="0"/>
              </a:rPr>
              <a:t>– </a:t>
            </a:r>
            <a:r>
              <a:rPr lang="bg-BG" sz="2000">
                <a:effectLst/>
                <a:latin typeface="Helvetica Neue" panose="02000503000000020004" pitchFamily="2" charset="0"/>
              </a:rPr>
              <a:t>съдържа никотин, пропиленгликол, глицерин, ароматизатори и други химикали.</a:t>
            </a:r>
          </a:p>
          <a:p>
            <a:pPr lvl="1">
              <a:buFont typeface="Wingdings" pitchFamily="2" charset="2"/>
              <a:buChar char="§"/>
            </a:pPr>
            <a:r>
              <a:rPr lang="bg-BG" sz="2000" b="1">
                <a:effectLst/>
                <a:latin typeface="Helvetica Neue" panose="02000503000000020004" pitchFamily="2" charset="0"/>
              </a:rPr>
              <a:t>Мундщук</a:t>
            </a:r>
            <a:r>
              <a:rPr lang="bg-BG" sz="2000">
                <a:effectLst/>
                <a:latin typeface="Helvetica Neue" panose="02000503000000020004" pitchFamily="2" charset="0"/>
              </a:rPr>
              <a:t> – през него потребителят вдишва аерозола.</a:t>
            </a:r>
          </a:p>
          <a:p>
            <a:pPr marL="0" indent="0">
              <a:buNone/>
            </a:pPr>
            <a:endParaRPr lang="en-BG" sz="2000"/>
          </a:p>
        </p:txBody>
      </p:sp>
    </p:spTree>
    <p:extLst>
      <p:ext uri="{BB962C8B-B14F-4D97-AF65-F5344CB8AC3E}">
        <p14:creationId xmlns:p14="http://schemas.microsoft.com/office/powerpoint/2010/main" val="5893556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1109B5D-BC35-4376-98A2-F53B03E4E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94D90C11-98A3-40E3-B04C-A3025D645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B28FB1-97C9-4A9E-A45B-356508C2C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35D0A17-7B50-79B2-A54E-7E5672F9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410" y="1449324"/>
            <a:ext cx="10224202" cy="439164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bg-BG" sz="2400" b="1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Ранните преживявания играят ключова роля във формирането на личността и механизмите за справяне със стреса.</a:t>
            </a:r>
          </a:p>
          <a:p>
            <a:pPr marL="0" indent="0">
              <a:lnSpc>
                <a:spcPct val="110000"/>
              </a:lnSpc>
              <a:buNone/>
            </a:pPr>
            <a:endParaRPr lang="bg-BG" dirty="0">
              <a:solidFill>
                <a:schemeClr val="tx1"/>
              </a:solidFill>
              <a:effectLst/>
              <a:latin typeface="Helvetica Neue" panose="02000503000000020004" pitchFamily="2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bg-BG" b="1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Емоционално насилие и зависимост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bg-BG" sz="18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Постоянната критика, обиди, манипулация могат да разрушат самочувствието и да създадат усещане за недостатъчност.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bg-BG" sz="18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За да потиснат болката, някои млади хора започват да използват вещества, които заместват липсата на любов и приемане.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bg-BG" sz="1800" i="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Вейпингът</a:t>
            </a:r>
            <a:r>
              <a:rPr lang="bg-BG" sz="18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и други зависимости се възприемат като начин да получат признание в социална среда.</a:t>
            </a:r>
            <a:endParaRPr lang="bg-BG" sz="1800" dirty="0">
              <a:solidFill>
                <a:schemeClr val="tx1"/>
              </a:solidFill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190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1109B5D-BC35-4376-98A2-F53B03E4E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94D90C11-98A3-40E3-B04C-A3025D645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B28FB1-97C9-4A9E-A45B-356508C2C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35D0A17-7B50-79B2-A54E-7E5672F9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410" y="1449324"/>
            <a:ext cx="10224202" cy="439164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bg-BG" sz="2400" b="1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Ранните преживявания играят ключова роля във формирането на личността и механизмите за справяне със стреса.</a:t>
            </a:r>
          </a:p>
          <a:p>
            <a:pPr marL="0" indent="0">
              <a:lnSpc>
                <a:spcPct val="110000"/>
              </a:lnSpc>
              <a:buNone/>
            </a:pPr>
            <a:endParaRPr lang="bg-BG" dirty="0">
              <a:solidFill>
                <a:schemeClr val="tx1"/>
              </a:solidFill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bg-BG" b="1" dirty="0">
                <a:effectLst/>
                <a:latin typeface="Helvetica Neue" panose="02000503000000020004" pitchFamily="2" charset="0"/>
              </a:rPr>
              <a:t>Липса на внимание и емоционално пренебрегване</a:t>
            </a:r>
          </a:p>
          <a:p>
            <a:pPr lvl="1">
              <a:buFont typeface="Wingdings" pitchFamily="2" charset="2"/>
              <a:buChar char="§"/>
            </a:pPr>
            <a:r>
              <a:rPr lang="bg-BG" i="0" dirty="0">
                <a:effectLst/>
                <a:latin typeface="Helvetica Neue" panose="02000503000000020004" pitchFamily="2" charset="0"/>
              </a:rPr>
              <a:t>Децата, които не получават достатъчно емоционална подкрепа, търсят начини да се „самоуспокоят“.</a:t>
            </a:r>
          </a:p>
          <a:p>
            <a:pPr lvl="1">
              <a:buFont typeface="Wingdings" pitchFamily="2" charset="2"/>
              <a:buChar char="§"/>
            </a:pPr>
            <a:r>
              <a:rPr lang="bg-BG" i="0" dirty="0">
                <a:effectLst/>
                <a:latin typeface="Helvetica Neue" panose="02000503000000020004" pitchFamily="2" charset="0"/>
              </a:rPr>
              <a:t>Никотинът и другите вещества създават временно усещане за комфорт, което може да прерасне в зависимост.</a:t>
            </a:r>
          </a:p>
          <a:p>
            <a:pPr lvl="1">
              <a:buFont typeface="Wingdings" pitchFamily="2" charset="2"/>
              <a:buChar char="§"/>
            </a:pPr>
            <a:r>
              <a:rPr lang="bg-BG" i="0" dirty="0">
                <a:effectLst/>
                <a:latin typeface="Helvetica Neue" panose="02000503000000020004" pitchFamily="2" charset="0"/>
              </a:rPr>
              <a:t>Липсата на родителско присъствие води до липса на изградени здравословни механизми за справяне със стреса.</a:t>
            </a:r>
          </a:p>
        </p:txBody>
      </p:sp>
    </p:spTree>
    <p:extLst>
      <p:ext uri="{BB962C8B-B14F-4D97-AF65-F5344CB8AC3E}">
        <p14:creationId xmlns:p14="http://schemas.microsoft.com/office/powerpoint/2010/main" val="2200583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1109B5D-BC35-4376-98A2-F53B03E4E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94D90C11-98A3-40E3-B04C-A3025D645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B28FB1-97C9-4A9E-A45B-356508C2C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35D0A17-7B50-79B2-A54E-7E5672F9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410" y="1449324"/>
            <a:ext cx="10224202" cy="439164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bg-BG" sz="2400" b="1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Ранните преживявания играят ключова роля във формирането на личността и механизмите за справяне със стреса.</a:t>
            </a:r>
          </a:p>
          <a:p>
            <a:pPr marL="0" indent="0">
              <a:lnSpc>
                <a:spcPct val="110000"/>
              </a:lnSpc>
              <a:buNone/>
            </a:pPr>
            <a:endParaRPr lang="bg-BG" dirty="0">
              <a:solidFill>
                <a:schemeClr val="tx1"/>
              </a:solidFill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bg-BG" b="1" dirty="0">
                <a:effectLst/>
                <a:latin typeface="Helvetica Neue" panose="02000503000000020004" pitchFamily="2" charset="0"/>
              </a:rPr>
              <a:t>Травматични събития в детството</a:t>
            </a:r>
          </a:p>
          <a:p>
            <a:pPr lvl="1">
              <a:buFont typeface="Wingdings" pitchFamily="2" charset="2"/>
              <a:buChar char="§"/>
            </a:pPr>
            <a:r>
              <a:rPr lang="bg-BG" i="0" dirty="0">
                <a:effectLst/>
                <a:latin typeface="Helvetica Neue" panose="02000503000000020004" pitchFamily="2" charset="0"/>
              </a:rPr>
              <a:t>Развод, загуба на близък човек, физическо насилие или сексуално насилие могат да доведат до посттравматичен стрес, който увеличава риска от зависимост.</a:t>
            </a:r>
          </a:p>
          <a:p>
            <a:pPr lvl="1">
              <a:buFont typeface="Wingdings" pitchFamily="2" charset="2"/>
              <a:buChar char="§"/>
            </a:pPr>
            <a:r>
              <a:rPr lang="bg-BG" i="0" dirty="0">
                <a:effectLst/>
                <a:latin typeface="Helvetica Neue" panose="02000503000000020004" pitchFamily="2" charset="0"/>
              </a:rPr>
              <a:t>Ако детето не получи подкрепа, то може да използва </a:t>
            </a:r>
            <a:r>
              <a:rPr lang="bg-BG" i="0" dirty="0" err="1">
                <a:effectLst/>
                <a:latin typeface="Helvetica Neue" panose="02000503000000020004" pitchFamily="2" charset="0"/>
              </a:rPr>
              <a:t>вейпинг</a:t>
            </a:r>
            <a:r>
              <a:rPr lang="bg-BG" i="0" dirty="0">
                <a:effectLst/>
                <a:latin typeface="Helvetica Neue" panose="02000503000000020004" pitchFamily="2" charset="0"/>
              </a:rPr>
              <a:t> или други вредни навици като форма на </a:t>
            </a:r>
            <a:r>
              <a:rPr lang="bg-BG" i="0" dirty="0" err="1">
                <a:effectLst/>
                <a:latin typeface="Helvetica Neue" panose="02000503000000020004" pitchFamily="2" charset="0"/>
              </a:rPr>
              <a:t>самонаказание</a:t>
            </a:r>
            <a:r>
              <a:rPr lang="bg-BG" i="0" dirty="0">
                <a:effectLst/>
                <a:latin typeface="Helvetica Neue" panose="02000503000000020004" pitchFamily="2" charset="0"/>
              </a:rPr>
              <a:t> или бягство от реалността.</a:t>
            </a:r>
          </a:p>
        </p:txBody>
      </p:sp>
    </p:spTree>
    <p:extLst>
      <p:ext uri="{BB962C8B-B14F-4D97-AF65-F5344CB8AC3E}">
        <p14:creationId xmlns:p14="http://schemas.microsoft.com/office/powerpoint/2010/main" val="825846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DFD2DD-BA75-65F2-FC46-A6F6FA8D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bg-BG" sz="3200" dirty="0">
                <a:solidFill>
                  <a:srgbClr val="EBEBEB"/>
                </a:solidFill>
                <a:effectLst/>
                <a:latin typeface="Helvetica Neue" panose="02000503000000020004" pitchFamily="2" charset="0"/>
              </a:rPr>
              <a:t>Защитни фактори – как подкрепящата среда може да предотврати зависимостите?</a:t>
            </a:r>
            <a:endParaRPr lang="en-BG" sz="3200" dirty="0">
              <a:solidFill>
                <a:srgbClr val="EBEBE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0A17-7B50-79B2-A54E-7E5672F9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6670104" cy="5954325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bg-BG" dirty="0">
                <a:effectLst/>
                <a:latin typeface="Helvetica Neue" panose="02000503000000020004" pitchFamily="2" charset="0"/>
              </a:rPr>
              <a:t>Травмата не води автоматично до зависимост – подкрепящата социална среда може да помогне на човек да развие здравословни стратегии за справяне.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bg-BG" b="1" dirty="0">
                <a:effectLst/>
                <a:latin typeface="Helvetica Neue" panose="02000503000000020004" pitchFamily="2" charset="0"/>
              </a:rPr>
              <a:t>Ролята на семейството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800" i="0" dirty="0">
                <a:effectLst/>
                <a:latin typeface="Helvetica Neue" panose="02000503000000020004" pitchFamily="2" charset="0"/>
              </a:rPr>
              <a:t>Стабилните и емоционално достъпни родители са най-добрият защитен фактор срещу зависимости.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800" i="0" dirty="0">
                <a:effectLst/>
                <a:latin typeface="Helvetica Neue" panose="02000503000000020004" pitchFamily="2" charset="0"/>
              </a:rPr>
              <a:t>Откритото общуване и подкрепата дават на децата чувство за сигурност и намаляват нуждата от търсене на утеха във вредни навици.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800" i="0" dirty="0">
                <a:effectLst/>
                <a:latin typeface="Helvetica Neue" panose="02000503000000020004" pitchFamily="2" charset="0"/>
              </a:rPr>
              <a:t>Родителите трябва да бъдат информирани за зависимостите и да водят честни разговори с децата си.</a:t>
            </a:r>
          </a:p>
        </p:txBody>
      </p:sp>
    </p:spTree>
    <p:extLst>
      <p:ext uri="{BB962C8B-B14F-4D97-AF65-F5344CB8AC3E}">
        <p14:creationId xmlns:p14="http://schemas.microsoft.com/office/powerpoint/2010/main" val="22906481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DFD2DD-BA75-65F2-FC46-A6F6FA8D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bg-BG" sz="3200" dirty="0">
                <a:solidFill>
                  <a:srgbClr val="EBEBEB"/>
                </a:solidFill>
                <a:effectLst/>
                <a:latin typeface="Helvetica Neue" panose="02000503000000020004" pitchFamily="2" charset="0"/>
              </a:rPr>
              <a:t>Защитни фактори – как подкрепящата среда може да предотврати зависимостите?</a:t>
            </a:r>
            <a:endParaRPr lang="en-BG" sz="3200" dirty="0">
              <a:solidFill>
                <a:srgbClr val="EBEBE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0A17-7B50-79B2-A54E-7E5672F9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6670104" cy="5954325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bg-BG" b="1" dirty="0">
                <a:effectLst/>
                <a:latin typeface="Helvetica Neue" panose="02000503000000020004" pitchFamily="2" charset="0"/>
              </a:rPr>
              <a:t>Значението на връстниците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800" i="0" dirty="0">
                <a:effectLst/>
                <a:latin typeface="Helvetica Neue" panose="02000503000000020004" pitchFamily="2" charset="0"/>
              </a:rPr>
              <a:t>Добрите приятелства помагат за изграждане на самочувствие и намаляват риска от вредни поведения.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800" i="0" dirty="0">
                <a:effectLst/>
                <a:latin typeface="Helvetica Neue" panose="02000503000000020004" pitchFamily="2" charset="0"/>
              </a:rPr>
              <a:t>Учениците, включени в позитивни социални дейности (спорт, изкуства, </a:t>
            </a:r>
            <a:r>
              <a:rPr lang="bg-BG" sz="1800" i="0" dirty="0" err="1">
                <a:effectLst/>
                <a:latin typeface="Helvetica Neue" panose="02000503000000020004" pitchFamily="2" charset="0"/>
              </a:rPr>
              <a:t>доброволчество</a:t>
            </a:r>
            <a:r>
              <a:rPr lang="bg-BG" sz="1800" i="0" dirty="0">
                <a:effectLst/>
                <a:latin typeface="Helvetica Neue" panose="02000503000000020004" pitchFamily="2" charset="0"/>
              </a:rPr>
              <a:t>), по-рядко развиват зависимости.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bg-BG" b="1" dirty="0">
                <a:effectLst/>
                <a:latin typeface="Helvetica Neue" panose="02000503000000020004" pitchFamily="2" charset="0"/>
              </a:rPr>
              <a:t>Ролята на училището и психолога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800" i="0" dirty="0">
                <a:effectLst/>
                <a:latin typeface="Helvetica Neue" panose="02000503000000020004" pitchFamily="2" charset="0"/>
              </a:rPr>
              <a:t>Училищните психолози могат да работят с уязвими деца и да предотвратят зависимостите чрез ранна интервенция.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800" i="0" dirty="0">
                <a:effectLst/>
                <a:latin typeface="Helvetica Neue" panose="02000503000000020004" pitchFamily="2" charset="0"/>
              </a:rPr>
              <a:t>Програмите за емоционална интелигентност и управление на стреса учат децата да се справят с негативните емоции без да посягат към вещества.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800" i="0" dirty="0">
                <a:effectLst/>
                <a:latin typeface="Helvetica Neue" panose="02000503000000020004" pitchFamily="2" charset="0"/>
              </a:rPr>
              <a:t>Училищата могат да провеждат обучения за критично мислене, които да развиват умението да се устоява на груповия натиск.</a:t>
            </a:r>
          </a:p>
        </p:txBody>
      </p:sp>
    </p:spTree>
    <p:extLst>
      <p:ext uri="{BB962C8B-B14F-4D97-AF65-F5344CB8AC3E}">
        <p14:creationId xmlns:p14="http://schemas.microsoft.com/office/powerpoint/2010/main" val="32618552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DFD2DD-BA75-65F2-FC46-A6F6FA8D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549" y="1085549"/>
            <a:ext cx="3577646" cy="4686903"/>
          </a:xfrm>
        </p:spPr>
        <p:txBody>
          <a:bodyPr anchor="ctr">
            <a:normAutofit/>
          </a:bodyPr>
          <a:lstStyle/>
          <a:p>
            <a:pPr algn="r"/>
            <a:r>
              <a:rPr lang="bg-BG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Методи за работа с млади хора в риск</a:t>
            </a:r>
            <a:endParaRPr lang="en-BG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0A17-7B50-79B2-A54E-7E5672F9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9" y="1085549"/>
            <a:ext cx="5579707" cy="46869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bg-BG" sz="20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Работата с млади хора в риск изисква индивидуален подход, адаптирани методи и техники, които да помогнат за намаляване на рисковите поведения и изграждане на по-здравословни начини за справяне със стреса. Превенцията и интервенцията трябва да включват емоционална подкрепа, обучение в умения за самоконтрол и критично мислене, както и изграждане на позитивни модели за подражание.</a:t>
            </a:r>
          </a:p>
        </p:txBody>
      </p:sp>
    </p:spTree>
    <p:extLst>
      <p:ext uri="{BB962C8B-B14F-4D97-AF65-F5344CB8AC3E}">
        <p14:creationId xmlns:p14="http://schemas.microsoft.com/office/powerpoint/2010/main" val="873548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D9464E-E5B9-40C0-B738-67C266F5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CD7EA2-2557-4E49-9B59-9C028EF18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473746"/>
            <a:ext cx="4168684" cy="5902828"/>
          </a:xfrm>
          <a:prstGeom prst="rect">
            <a:avLst/>
          </a:prstGeom>
          <a:solidFill>
            <a:srgbClr val="2626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DFD2DD-BA75-65F2-FC46-A6F6FA8D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388" y="1175809"/>
            <a:ext cx="2887298" cy="4506382"/>
          </a:xfrm>
        </p:spPr>
        <p:txBody>
          <a:bodyPr anchor="ctr">
            <a:normAutofit/>
          </a:bodyPr>
          <a:lstStyle/>
          <a:p>
            <a:r>
              <a:rPr lang="bg-BG" sz="3200">
                <a:solidFill>
                  <a:srgbClr val="EBEBEB"/>
                </a:solidFill>
                <a:effectLst/>
                <a:latin typeface="Helvetica Neue" panose="02000503000000020004" pitchFamily="2" charset="0"/>
              </a:rPr>
              <a:t>Методи за работа с млади хора в риск</a:t>
            </a:r>
            <a:endParaRPr lang="en-BG" sz="3200">
              <a:solidFill>
                <a:srgbClr val="EBEBE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0A17-7B50-79B2-A54E-7E5672F9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088" y="824460"/>
            <a:ext cx="5879463" cy="50516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bg-BG" b="1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Индивидуален подход</a:t>
            </a:r>
          </a:p>
          <a:p>
            <a:pPr lvl="1">
              <a:buFont typeface="Wingdings" pitchFamily="2" charset="2"/>
              <a:buChar char="§"/>
            </a:pPr>
            <a:r>
              <a:rPr lang="bg-BG" sz="1800" i="0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Разговори без осъждане и натиск, създаване на доверие.</a:t>
            </a:r>
          </a:p>
          <a:p>
            <a:pPr lvl="1">
              <a:buFont typeface="Wingdings" pitchFamily="2" charset="2"/>
              <a:buChar char="§"/>
            </a:pPr>
            <a:r>
              <a:rPr lang="bg-BG" sz="1800" i="0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Използване на отворени въпроси за насърчаване на самоанализ.</a:t>
            </a:r>
          </a:p>
          <a:p>
            <a:pPr lvl="1">
              <a:buFont typeface="Wingdings" pitchFamily="2" charset="2"/>
              <a:buChar char="§"/>
            </a:pPr>
            <a:r>
              <a:rPr lang="bg-BG" sz="1800" i="0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Разпознаване на индивидуалните фактори за риск (семейна среда, травми, натиск от връстници).</a:t>
            </a:r>
          </a:p>
          <a:p>
            <a:pPr marL="0" indent="0">
              <a:buNone/>
            </a:pPr>
            <a:r>
              <a:rPr lang="bg-BG" b="1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Обучение в емоционална интелигентност</a:t>
            </a:r>
          </a:p>
          <a:p>
            <a:pPr lvl="1">
              <a:buFont typeface="Wingdings" pitchFamily="2" charset="2"/>
              <a:buChar char="§"/>
            </a:pPr>
            <a:r>
              <a:rPr lang="bg-BG" sz="1800" i="0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Разпознаване и управление на емоциите.</a:t>
            </a:r>
          </a:p>
          <a:p>
            <a:pPr lvl="1">
              <a:buFont typeface="Wingdings" pitchFamily="2" charset="2"/>
              <a:buChar char="§"/>
            </a:pPr>
            <a:r>
              <a:rPr lang="bg-BG" sz="1800" i="0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Изграждане на самоувереност и устойчивост срещу натиск от страна на връстници.</a:t>
            </a:r>
          </a:p>
          <a:p>
            <a:pPr lvl="1">
              <a:buFont typeface="Wingdings" pitchFamily="2" charset="2"/>
              <a:buChar char="§"/>
            </a:pPr>
            <a:r>
              <a:rPr lang="bg-BG" sz="1800" i="0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Работа върху </a:t>
            </a:r>
            <a:r>
              <a:rPr lang="bg-BG" sz="1800" i="0" dirty="0" err="1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асертивност</a:t>
            </a:r>
            <a:r>
              <a:rPr lang="bg-BG" sz="1800" i="0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 и умения за отказ.</a:t>
            </a:r>
            <a:endParaRPr lang="bg-BG" sz="1800" dirty="0">
              <a:solidFill>
                <a:srgbClr val="FFFFFF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40" y="473747"/>
            <a:ext cx="685800" cy="59028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7874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D9464E-E5B9-40C0-B738-67C266F5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CD7EA2-2557-4E49-9B59-9C028EF18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473746"/>
            <a:ext cx="4168684" cy="5902828"/>
          </a:xfrm>
          <a:prstGeom prst="rect">
            <a:avLst/>
          </a:prstGeom>
          <a:solidFill>
            <a:srgbClr val="2626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DFD2DD-BA75-65F2-FC46-A6F6FA8D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388" y="1175809"/>
            <a:ext cx="2887298" cy="4506382"/>
          </a:xfrm>
        </p:spPr>
        <p:txBody>
          <a:bodyPr anchor="ctr">
            <a:normAutofit/>
          </a:bodyPr>
          <a:lstStyle/>
          <a:p>
            <a:r>
              <a:rPr lang="bg-BG" sz="3200">
                <a:solidFill>
                  <a:srgbClr val="EBEBEB"/>
                </a:solidFill>
                <a:effectLst/>
                <a:latin typeface="Helvetica Neue" panose="02000503000000020004" pitchFamily="2" charset="0"/>
              </a:rPr>
              <a:t>Методи за работа с млади хора в риск</a:t>
            </a:r>
            <a:endParaRPr lang="en-BG" sz="3200">
              <a:solidFill>
                <a:srgbClr val="EBEBE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0A17-7B50-79B2-A54E-7E5672F9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088" y="1377298"/>
            <a:ext cx="5879463" cy="430489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bg-BG" b="1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Програми за позитивно поведение</a:t>
            </a:r>
          </a:p>
          <a:p>
            <a:pPr lvl="1">
              <a:buFont typeface="Wingdings" pitchFamily="2" charset="2"/>
              <a:buChar char="§"/>
            </a:pPr>
            <a:r>
              <a:rPr lang="bg-BG" sz="1800" i="0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Стимулиране на участие в спорт, изкуства, </a:t>
            </a:r>
            <a:r>
              <a:rPr lang="bg-BG" sz="1800" i="0" dirty="0" err="1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доброволчество</a:t>
            </a:r>
            <a:r>
              <a:rPr lang="bg-BG" sz="1800" i="0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 като алтернативи на рисковото поведение.</a:t>
            </a:r>
          </a:p>
          <a:p>
            <a:pPr lvl="1">
              <a:buFont typeface="Wingdings" pitchFamily="2" charset="2"/>
              <a:buChar char="§"/>
            </a:pPr>
            <a:r>
              <a:rPr lang="bg-BG" sz="1800" i="0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Изграждане на подкрепяща социална среда чрез групови дейности.</a:t>
            </a:r>
          </a:p>
          <a:p>
            <a:pPr marL="0" indent="0">
              <a:buNone/>
            </a:pPr>
            <a:r>
              <a:rPr lang="bg-BG" b="1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Родителско консултиране</a:t>
            </a:r>
          </a:p>
          <a:p>
            <a:pPr lvl="1">
              <a:buFont typeface="Wingdings" pitchFamily="2" charset="2"/>
              <a:buChar char="§"/>
            </a:pPr>
            <a:r>
              <a:rPr lang="bg-BG" sz="1800" i="0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Обучение на родители как да общуват ефективно с децата си.</a:t>
            </a:r>
          </a:p>
          <a:p>
            <a:pPr lvl="1">
              <a:buFont typeface="Wingdings" pitchFamily="2" charset="2"/>
              <a:buChar char="§"/>
            </a:pPr>
            <a:r>
              <a:rPr lang="bg-BG" sz="1800" i="0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Развиване на умения за подкрепящо възпитание.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40" y="473747"/>
            <a:ext cx="685800" cy="59028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86999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DFD2DD-BA75-65F2-FC46-A6F6FA8D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55482"/>
            <a:ext cx="9001967" cy="89867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bg-BG" sz="2800" dirty="0">
                <a:solidFill>
                  <a:schemeClr val="tx2"/>
                </a:solidFill>
                <a:effectLst/>
                <a:latin typeface="Helvetica Neue" panose="02000503000000020004" pitchFamily="2" charset="0"/>
              </a:rPr>
              <a:t>Мотивационно интервюиране – техника за разговор, която насърчава промяна</a:t>
            </a:r>
            <a:endParaRPr lang="en-BG" sz="2800" dirty="0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0A17-7B50-79B2-A54E-7E5672F9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20114"/>
            <a:ext cx="10538085" cy="4305082"/>
          </a:xfrm>
        </p:spPr>
        <p:txBody>
          <a:bodyPr anchor="ctr"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bg-BG" sz="16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Метод за водене на диалог, който помага на младите хора сами да осъзнаят необходимостта от промяна и да поемат отговорност за действията си.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bg-BG" b="1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Емпатия и активно слушане </a:t>
            </a:r>
            <a:r>
              <a:rPr lang="bg-BG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– Създаване на усещане за разбиране.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bg-BG" b="1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Използване на </a:t>
            </a:r>
            <a:r>
              <a:rPr lang="bg-BG" b="1" i="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амбивалентността</a:t>
            </a:r>
            <a:r>
              <a:rPr lang="bg-BG" b="1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bg-BG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– Помагане на клиента да види противоречията в поведението си.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bg-BG" b="1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Насърчаване на вътрешната мотивация </a:t>
            </a:r>
            <a:r>
              <a:rPr lang="bg-BG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– Вместо външен натиск, се акцентира върху личните ценности на младия човек.</a:t>
            </a:r>
          </a:p>
          <a:p>
            <a:pPr marL="0" indent="0">
              <a:lnSpc>
                <a:spcPct val="110000"/>
              </a:lnSpc>
              <a:buNone/>
            </a:pPr>
            <a:endParaRPr lang="bg-BG" sz="1600" dirty="0">
              <a:solidFill>
                <a:schemeClr val="tx1"/>
              </a:solidFill>
              <a:effectLst/>
              <a:latin typeface="Helvetica Neue" panose="02000503000000020004" pitchFamily="2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bg-BG" sz="1600" b="1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Основни техники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bg-BG" b="1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Отворени въпроси </a:t>
            </a:r>
            <a:r>
              <a:rPr lang="bg-BG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– „Как мислиш, че </a:t>
            </a:r>
            <a:r>
              <a:rPr lang="bg-BG" i="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вейпингът</a:t>
            </a:r>
            <a:r>
              <a:rPr lang="bg-BG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влияе на живота ти?“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bg-BG" b="1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Отразяване на емоции </a:t>
            </a:r>
            <a:r>
              <a:rPr lang="bg-BG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– „Разбирам, че ти харесва социалния аспект, но се тревожиш за здравето си.“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bg-BG" b="1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Рефлексия върху противоречията </a:t>
            </a:r>
            <a:r>
              <a:rPr lang="bg-BG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– „Казваш, че искаш да бъдеш спортист, но </a:t>
            </a:r>
            <a:r>
              <a:rPr lang="bg-BG" i="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вейпингът</a:t>
            </a:r>
            <a:r>
              <a:rPr lang="bg-BG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затруднява дишането ти.“</a:t>
            </a:r>
          </a:p>
        </p:txBody>
      </p:sp>
    </p:spTree>
    <p:extLst>
      <p:ext uri="{BB962C8B-B14F-4D97-AF65-F5344CB8AC3E}">
        <p14:creationId xmlns:p14="http://schemas.microsoft.com/office/powerpoint/2010/main" val="13701214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D2DD-BA75-65F2-FC46-A6F6FA8D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282" y="655820"/>
            <a:ext cx="9601200" cy="1161473"/>
          </a:xfrm>
        </p:spPr>
        <p:txBody>
          <a:bodyPr>
            <a:noAutofit/>
          </a:bodyPr>
          <a:lstStyle/>
          <a:p>
            <a:r>
              <a:rPr lang="bg-BG" sz="3600" dirty="0">
                <a:effectLst/>
                <a:latin typeface="Helvetica Neue" panose="02000503000000020004" pitchFamily="2" charset="0"/>
              </a:rPr>
              <a:t>Групови интервенции и ролеви игри като подходи за работа с тийнейджъри</a:t>
            </a:r>
            <a:endParaRPr lang="en-BG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0A17-7B50-79B2-A54E-7E5672F9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282" y="2743200"/>
            <a:ext cx="10658007" cy="3774190"/>
          </a:xfrm>
        </p:spPr>
        <p:txBody>
          <a:bodyPr>
            <a:normAutofit/>
          </a:bodyPr>
          <a:lstStyle/>
          <a:p>
            <a:r>
              <a:rPr lang="bg-BG" dirty="0">
                <a:effectLst/>
                <a:latin typeface="Helvetica Neue" panose="02000503000000020004" pitchFamily="2" charset="0"/>
              </a:rPr>
              <a:t>Дава възможност на младите хора да се идентифицират със своите връстници.</a:t>
            </a:r>
          </a:p>
          <a:p>
            <a:r>
              <a:rPr lang="bg-BG" dirty="0">
                <a:effectLst/>
                <a:latin typeface="Helvetica Neue" panose="02000503000000020004" pitchFamily="2" charset="0"/>
              </a:rPr>
              <a:t>Насърчава взаимопомощ и подкрепа.</a:t>
            </a:r>
          </a:p>
          <a:p>
            <a:r>
              <a:rPr lang="bg-BG" dirty="0">
                <a:effectLst/>
                <a:latin typeface="Helvetica Neue" panose="02000503000000020004" pitchFamily="2" charset="0"/>
              </a:rPr>
              <a:t>Позволява споделяне на личен опит в безопасна среда.</a:t>
            </a:r>
            <a:br>
              <a:rPr lang="bg-BG" dirty="0">
                <a:effectLst/>
                <a:latin typeface="Helvetica Neue" panose="02000503000000020004" pitchFamily="2" charset="0"/>
              </a:rPr>
            </a:br>
            <a:endParaRPr lang="bg-BG" dirty="0"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bg-BG" b="1" dirty="0">
                <a:effectLst/>
                <a:latin typeface="Helvetica Neue" panose="02000503000000020004" pitchFamily="2" charset="0"/>
              </a:rPr>
              <a:t>Видове групови интервенции</a:t>
            </a:r>
          </a:p>
          <a:p>
            <a:pPr marL="987552" lvl="1" indent="-457200"/>
            <a:r>
              <a:rPr lang="bg-BG" sz="1800" b="1" i="0" dirty="0">
                <a:effectLst/>
                <a:latin typeface="Helvetica Neue" panose="02000503000000020004" pitchFamily="2" charset="0"/>
              </a:rPr>
              <a:t>Образователни групи </a:t>
            </a:r>
            <a:r>
              <a:rPr lang="bg-BG" sz="1800" i="0" dirty="0">
                <a:effectLst/>
                <a:latin typeface="Helvetica Neue" panose="02000503000000020004" pitchFamily="2" charset="0"/>
              </a:rPr>
              <a:t>– Интерактивни сесии за вредите от </a:t>
            </a:r>
            <a:r>
              <a:rPr lang="bg-BG" sz="1800" i="0" dirty="0" err="1">
                <a:effectLst/>
                <a:latin typeface="Helvetica Neue" panose="02000503000000020004" pitchFamily="2" charset="0"/>
              </a:rPr>
              <a:t>вейпинга</a:t>
            </a:r>
            <a:r>
              <a:rPr lang="bg-BG" sz="1800" i="0" dirty="0">
                <a:effectLst/>
                <a:latin typeface="Helvetica Neue" panose="02000503000000020004" pitchFamily="2" charset="0"/>
              </a:rPr>
              <a:t> и зависимостите.</a:t>
            </a:r>
          </a:p>
          <a:p>
            <a:pPr marL="987552" lvl="1" indent="-457200"/>
            <a:r>
              <a:rPr lang="bg-BG" sz="1800" b="1" i="0" dirty="0">
                <a:effectLst/>
                <a:latin typeface="Helvetica Neue" panose="02000503000000020004" pitchFamily="2" charset="0"/>
              </a:rPr>
              <a:t>Групи за личностно развитие </a:t>
            </a:r>
            <a:r>
              <a:rPr lang="bg-BG" sz="1800" i="0" dirty="0">
                <a:effectLst/>
                <a:latin typeface="Helvetica Neue" panose="02000503000000020004" pitchFamily="2" charset="0"/>
              </a:rPr>
              <a:t>– Изграждане на самочувствие и социални умения.</a:t>
            </a:r>
          </a:p>
          <a:p>
            <a:pPr marL="987552" lvl="1" indent="-457200"/>
            <a:r>
              <a:rPr lang="bg-BG" sz="1800" b="1" i="0" dirty="0">
                <a:effectLst/>
                <a:latin typeface="Helvetica Neue" panose="02000503000000020004" pitchFamily="2" charset="0"/>
              </a:rPr>
              <a:t>Групи за контрол на емоциите </a:t>
            </a:r>
            <a:r>
              <a:rPr lang="bg-BG" sz="1800" i="0" dirty="0">
                <a:effectLst/>
                <a:latin typeface="Helvetica Neue" panose="02000503000000020004" pitchFamily="2" charset="0"/>
              </a:rPr>
              <a:t>– Работа върху стрес, тревожност и импулсивност.</a:t>
            </a:r>
          </a:p>
        </p:txBody>
      </p:sp>
    </p:spTree>
    <p:extLst>
      <p:ext uri="{BB962C8B-B14F-4D97-AF65-F5344CB8AC3E}">
        <p14:creationId xmlns:p14="http://schemas.microsoft.com/office/powerpoint/2010/main" val="28152037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6D058A-8656-8E39-E474-942252C1E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bg-BG">
                <a:solidFill>
                  <a:srgbClr val="EBEBEB"/>
                </a:solidFill>
                <a:effectLst/>
                <a:latin typeface="Helvetica Neue" panose="02000503000000020004" pitchFamily="2" charset="0"/>
              </a:rPr>
              <a:t>Какво съдържа течността за вейпинг?</a:t>
            </a:r>
            <a:endParaRPr lang="en-BG">
              <a:solidFill>
                <a:srgbClr val="EBEBEB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AD6105-D6B2-A0A0-D988-91237D78D1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990252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33828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rgbClr val="0D0D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0A17-7B50-79B2-A54E-7E5672F9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304145"/>
            <a:ext cx="9383953" cy="450571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bg-BG" sz="2800" b="1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Примери за ролеви игри</a:t>
            </a:r>
          </a:p>
          <a:p>
            <a:pPr lvl="1">
              <a:buFont typeface="Wingdings" pitchFamily="2" charset="2"/>
              <a:buChar char="§"/>
            </a:pPr>
            <a:r>
              <a:rPr lang="bg-BG" sz="2400" b="1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Симулация на натиск от връстници </a:t>
            </a:r>
            <a:r>
              <a:rPr lang="bg-BG" sz="24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– Как да кажеш „не“ на предизвикателство за </a:t>
            </a:r>
            <a:r>
              <a:rPr lang="bg-BG" sz="2400" i="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вейпинг</a:t>
            </a:r>
            <a:r>
              <a:rPr lang="bg-BG" sz="24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bg-BG" sz="2400" b="1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Преговори в конфликтна ситуация </a:t>
            </a:r>
            <a:r>
              <a:rPr lang="bg-BG" sz="24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– Как да управляваш напрежението без да прибягваш до вещества.</a:t>
            </a:r>
          </a:p>
          <a:p>
            <a:pPr lvl="1">
              <a:buFont typeface="Wingdings" pitchFamily="2" charset="2"/>
              <a:buChar char="§"/>
            </a:pPr>
            <a:r>
              <a:rPr lang="bg-BG" sz="2400" b="1" i="0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Асертивна</a:t>
            </a:r>
            <a:r>
              <a:rPr lang="bg-BG" sz="2400" b="1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комуникация </a:t>
            </a:r>
            <a:r>
              <a:rPr lang="bg-BG" sz="24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– Как да изразиш мнение и граници без агресия.</a:t>
            </a:r>
          </a:p>
        </p:txBody>
      </p:sp>
    </p:spTree>
    <p:extLst>
      <p:ext uri="{BB962C8B-B14F-4D97-AF65-F5344CB8AC3E}">
        <p14:creationId xmlns:p14="http://schemas.microsoft.com/office/powerpoint/2010/main" val="3159251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7F71E5-9C60-1F48-FE4E-8D1850A303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437323"/>
              </p:ext>
            </p:extLst>
          </p:nvPr>
        </p:nvGraphicFramePr>
        <p:xfrm>
          <a:off x="1286934" y="1143000"/>
          <a:ext cx="9625383" cy="4603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1241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DFD2DD-BA75-65F2-FC46-A6F6FA8D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anchor="ctr">
            <a:normAutofit/>
          </a:bodyPr>
          <a:lstStyle/>
          <a:p>
            <a:pPr algn="r"/>
            <a:r>
              <a:rPr lang="bg-BG" sz="300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Зависимостите могат да се разделят на две основни категории:</a:t>
            </a:r>
            <a:endParaRPr lang="en-BG" sz="3000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0A17-7B50-79B2-A54E-7E5672F9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424" y="1059025"/>
            <a:ext cx="5302189" cy="4739950"/>
          </a:xfrm>
        </p:spPr>
        <p:txBody>
          <a:bodyPr anchor="ctr">
            <a:normAutofit/>
          </a:bodyPr>
          <a:lstStyle/>
          <a:p>
            <a:r>
              <a:rPr lang="bg-BG" b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Химични зависимости </a:t>
            </a:r>
            <a:r>
              <a:rPr lang="bg-BG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– свързани с употребата на вещества като никотин (вейпинг), алкохол, наркотици.</a:t>
            </a:r>
          </a:p>
          <a:p>
            <a:r>
              <a:rPr lang="bg-BG" b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Нехимични зависимости </a:t>
            </a:r>
            <a:r>
              <a:rPr lang="bg-BG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– свързани с компулсивно поведение като екранна зависимост, социални медии, видеоигри.</a:t>
            </a:r>
            <a:br>
              <a:rPr lang="bg-BG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</a:br>
            <a:endParaRPr lang="bg-BG">
              <a:solidFill>
                <a:schemeClr val="tx1"/>
              </a:solidFill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bg-BG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Докато химичните зависимости променят невробиологията чрез външни субстанции, нехимичните зависимости разчитат на психологически и поведенчески механизми, но също водят до сходни промени в мозъка.</a:t>
            </a:r>
          </a:p>
          <a:p>
            <a:endParaRPr lang="en-B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037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DFD2DD-BA75-65F2-FC46-A6F6FA8D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bg-BG">
                <a:solidFill>
                  <a:srgbClr val="EBEBEB"/>
                </a:solidFill>
                <a:effectLst/>
                <a:latin typeface="Helvetica Neue" panose="02000503000000020004" pitchFamily="2" charset="0"/>
              </a:rPr>
              <a:t>Химични зависимости (вейпинг, наркотици, алкохол)</a:t>
            </a:r>
            <a:endParaRPr lang="en-BG">
              <a:solidFill>
                <a:srgbClr val="EBEBEB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00DA7B4-5C90-81C0-9D60-6AF752E157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216984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63353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DFD2DD-BA75-65F2-FC46-A6F6FA8D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bg-BG">
                <a:solidFill>
                  <a:srgbClr val="EBEBEB"/>
                </a:solidFill>
                <a:effectLst/>
                <a:latin typeface="Helvetica Neue" panose="02000503000000020004" pitchFamily="2" charset="0"/>
              </a:rPr>
              <a:t>Нехимични зависимости (екранна зависимост, социални медии, видеоигри)</a:t>
            </a:r>
            <a:endParaRPr lang="en-BG">
              <a:solidFill>
                <a:srgbClr val="EBEBEB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305A7D-8E2C-F609-3AED-39643C1426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135869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92179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DFD2DD-BA75-65F2-FC46-A6F6FA8D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pPr algn="r"/>
            <a:r>
              <a:rPr lang="bg-BG" sz="330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Как дигиталната среда създава рискове за пристрастяване при децата?</a:t>
            </a:r>
            <a:endParaRPr lang="en-BG" sz="330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0A17-7B50-79B2-A54E-7E5672F9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9" y="854439"/>
            <a:ext cx="6314352" cy="514162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bg-BG" sz="17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ДС използва психологически трикове, които експлоатират уязвимостите на детския мозък.</a:t>
            </a:r>
            <a:br>
              <a:rPr lang="bg-BG" sz="17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</a:br>
            <a:endParaRPr lang="bg-BG" sz="1700" dirty="0">
              <a:solidFill>
                <a:schemeClr val="tx1"/>
              </a:solidFill>
              <a:effectLst/>
              <a:latin typeface="Helvetica Neue" panose="02000503000000020004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bg-BG" sz="1700" b="1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Незрялост на </a:t>
            </a:r>
            <a:r>
              <a:rPr lang="bg-BG" sz="1700" b="1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префронталния</a:t>
            </a:r>
            <a:r>
              <a:rPr lang="bg-BG" sz="1700" b="1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bg-BG" sz="1700" b="1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кортекс</a:t>
            </a:r>
            <a:endParaRPr lang="bg-BG" sz="1700" b="1" dirty="0">
              <a:solidFill>
                <a:schemeClr val="tx1"/>
              </a:solidFill>
              <a:effectLst/>
              <a:latin typeface="Helvetica Neue" panose="02000503000000020004" pitchFamily="2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7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Децата и тийнейджърите имат по-слабо развити механизми за самоконтрол.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7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Липсата на критично мислене ги прави по-лесни жертви на манипулативни алгоритми.</a:t>
            </a:r>
            <a:br>
              <a:rPr lang="bg-BG" sz="17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</a:br>
            <a:endParaRPr lang="bg-BG" sz="1700" dirty="0">
              <a:solidFill>
                <a:schemeClr val="tx1"/>
              </a:solidFill>
              <a:effectLst/>
              <a:latin typeface="Helvetica Neue" panose="02000503000000020004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bg-BG" sz="1700" b="1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Феноменът на “страха от пропускане” (</a:t>
            </a:r>
            <a:r>
              <a:rPr lang="en-GB" sz="1700" b="1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FOMO - Fear of Missing Out)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7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Постоянният поток от съдържание създава социален натиск да бъдеш “в играта”.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7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Децата развиват тревожност и чувство, че „изостават“, ако не проверяват постоянно телефона си.</a:t>
            </a:r>
          </a:p>
        </p:txBody>
      </p:sp>
    </p:spTree>
    <p:extLst>
      <p:ext uri="{BB962C8B-B14F-4D97-AF65-F5344CB8AC3E}">
        <p14:creationId xmlns:p14="http://schemas.microsoft.com/office/powerpoint/2010/main" val="1558643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rgbClr val="0D0D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0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0A17-7B50-79B2-A54E-7E5672F9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809469"/>
            <a:ext cx="9607984" cy="500039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bg-BG" sz="2800" b="1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Дигиталният </a:t>
            </a:r>
            <a:r>
              <a:rPr lang="bg-BG" sz="2800" b="1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допамин</a:t>
            </a:r>
            <a:endParaRPr lang="bg-BG" sz="2800" b="1" dirty="0">
              <a:solidFill>
                <a:schemeClr val="tx1"/>
              </a:solidFill>
              <a:effectLst/>
              <a:latin typeface="Helvetica Neue" panose="02000503000000020004" pitchFamily="2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bg-BG" sz="24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Платформи като </a:t>
            </a:r>
            <a:r>
              <a:rPr lang="en-GB" sz="24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TikTok </a:t>
            </a:r>
            <a:r>
              <a:rPr lang="bg-BG" sz="24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и </a:t>
            </a:r>
            <a:r>
              <a:rPr lang="en-GB" sz="24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Instagram </a:t>
            </a:r>
            <a:r>
              <a:rPr lang="bg-BG" sz="24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награждават с бързи, кратки дози удоволствие.</a:t>
            </a:r>
          </a:p>
          <a:p>
            <a:pPr lvl="1">
              <a:buFont typeface="Wingdings" pitchFamily="2" charset="2"/>
              <a:buChar char="§"/>
            </a:pPr>
            <a:r>
              <a:rPr lang="bg-BG" sz="24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Това води до намалена способност за концентрация и търсене на постоянно нови стимули.</a:t>
            </a:r>
          </a:p>
          <a:p>
            <a:pPr marL="0" indent="0">
              <a:buNone/>
            </a:pPr>
            <a:endParaRPr lang="bg-BG" sz="2800" dirty="0">
              <a:solidFill>
                <a:schemeClr val="tx1"/>
              </a:solidFill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bg-BG" sz="2800" b="1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Липса на физическа активност и социални умения</a:t>
            </a:r>
          </a:p>
          <a:p>
            <a:pPr lvl="1">
              <a:buFont typeface="Wingdings" pitchFamily="2" charset="2"/>
              <a:buChar char="§"/>
            </a:pPr>
            <a:r>
              <a:rPr lang="bg-BG" sz="24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Прекомерната дигитална активност замества физическите социални взаимодействия.</a:t>
            </a:r>
          </a:p>
          <a:p>
            <a:pPr lvl="1">
              <a:buFont typeface="Wingdings" pitchFamily="2" charset="2"/>
              <a:buChar char="§"/>
            </a:pPr>
            <a:r>
              <a:rPr lang="bg-BG" sz="24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Влияе върху развитието на емоционалната интелигентност.</a:t>
            </a:r>
          </a:p>
        </p:txBody>
      </p:sp>
    </p:spTree>
    <p:extLst>
      <p:ext uri="{BB962C8B-B14F-4D97-AF65-F5344CB8AC3E}">
        <p14:creationId xmlns:p14="http://schemas.microsoft.com/office/powerpoint/2010/main" val="3711867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FB3EF4D6-026A-4D52-B916-967329EE3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4DB4846F-6AA5-4DB3-9581-D95F22BD5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8490951" y="1797517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D54EC22E-2292-4292-A80B-E81DF64BF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80041"/>
            <a:ext cx="12192000" cy="5077959"/>
          </a:xfrm>
          <a:custGeom>
            <a:avLst/>
            <a:gdLst>
              <a:gd name="connsiteX0" fmla="*/ 12192000 w 12192000"/>
              <a:gd name="connsiteY0" fmla="*/ 0 h 5077959"/>
              <a:gd name="connsiteX1" fmla="*/ 12192000 w 12192000"/>
              <a:gd name="connsiteY1" fmla="*/ 1972152 h 5077959"/>
              <a:gd name="connsiteX2" fmla="*/ 12192000 w 12192000"/>
              <a:gd name="connsiteY2" fmla="*/ 2361342 h 5077959"/>
              <a:gd name="connsiteX3" fmla="*/ 12192000 w 12192000"/>
              <a:gd name="connsiteY3" fmla="*/ 5077959 h 5077959"/>
              <a:gd name="connsiteX4" fmla="*/ 0 w 12192000"/>
              <a:gd name="connsiteY4" fmla="*/ 5077959 h 5077959"/>
              <a:gd name="connsiteX5" fmla="*/ 0 w 12192000"/>
              <a:gd name="connsiteY5" fmla="*/ 2361342 h 5077959"/>
              <a:gd name="connsiteX6" fmla="*/ 0 w 12192000"/>
              <a:gd name="connsiteY6" fmla="*/ 1972152 h 5077959"/>
              <a:gd name="connsiteX7" fmla="*/ 0 w 12192000"/>
              <a:gd name="connsiteY7" fmla="*/ 12515 h 5077959"/>
              <a:gd name="connsiteX8" fmla="*/ 108623 w 12192000"/>
              <a:gd name="connsiteY8" fmla="*/ 29540 h 5077959"/>
              <a:gd name="connsiteX9" fmla="*/ 300195 w 12192000"/>
              <a:gd name="connsiteY9" fmla="*/ 56163 h 5077959"/>
              <a:gd name="connsiteX10" fmla="*/ 527528 w 12192000"/>
              <a:gd name="connsiteY10" fmla="*/ 88041 h 5077959"/>
              <a:gd name="connsiteX11" fmla="*/ 779127 w 12192000"/>
              <a:gd name="connsiteY11" fmla="*/ 121671 h 5077959"/>
              <a:gd name="connsiteX12" fmla="*/ 1062654 w 12192000"/>
              <a:gd name="connsiteY12" fmla="*/ 157052 h 5077959"/>
              <a:gd name="connsiteX13" fmla="*/ 1371726 w 12192000"/>
              <a:gd name="connsiteY13" fmla="*/ 194535 h 5077959"/>
              <a:gd name="connsiteX14" fmla="*/ 1707616 w 12192000"/>
              <a:gd name="connsiteY14" fmla="*/ 232018 h 5077959"/>
              <a:gd name="connsiteX15" fmla="*/ 2065219 w 12192000"/>
              <a:gd name="connsiteY15" fmla="*/ 270201 h 5077959"/>
              <a:gd name="connsiteX16" fmla="*/ 2450918 w 12192000"/>
              <a:gd name="connsiteY16" fmla="*/ 305583 h 5077959"/>
              <a:gd name="connsiteX17" fmla="*/ 2854496 w 12192000"/>
              <a:gd name="connsiteY17" fmla="*/ 339562 h 5077959"/>
              <a:gd name="connsiteX18" fmla="*/ 3281065 w 12192000"/>
              <a:gd name="connsiteY18" fmla="*/ 370390 h 5077959"/>
              <a:gd name="connsiteX19" fmla="*/ 3725514 w 12192000"/>
              <a:gd name="connsiteY19" fmla="*/ 399815 h 5077959"/>
              <a:gd name="connsiteX20" fmla="*/ 4189119 w 12192000"/>
              <a:gd name="connsiteY20" fmla="*/ 427490 h 5077959"/>
              <a:gd name="connsiteX21" fmla="*/ 4426671 w 12192000"/>
              <a:gd name="connsiteY21" fmla="*/ 437298 h 5077959"/>
              <a:gd name="connsiteX22" fmla="*/ 4669330 w 12192000"/>
              <a:gd name="connsiteY22" fmla="*/ 448158 h 5077959"/>
              <a:gd name="connsiteX23" fmla="*/ 4915819 w 12192000"/>
              <a:gd name="connsiteY23" fmla="*/ 458317 h 5077959"/>
              <a:gd name="connsiteX24" fmla="*/ 5163586 w 12192000"/>
              <a:gd name="connsiteY24" fmla="*/ 464973 h 5077959"/>
              <a:gd name="connsiteX25" fmla="*/ 5416461 w 12192000"/>
              <a:gd name="connsiteY25" fmla="*/ 470928 h 5077959"/>
              <a:gd name="connsiteX26" fmla="*/ 5671892 w 12192000"/>
              <a:gd name="connsiteY26" fmla="*/ 477234 h 5077959"/>
              <a:gd name="connsiteX27" fmla="*/ 5932430 w 12192000"/>
              <a:gd name="connsiteY27" fmla="*/ 481437 h 5077959"/>
              <a:gd name="connsiteX28" fmla="*/ 6195523 w 12192000"/>
              <a:gd name="connsiteY28" fmla="*/ 481437 h 5077959"/>
              <a:gd name="connsiteX29" fmla="*/ 6461170 w 12192000"/>
              <a:gd name="connsiteY29" fmla="*/ 483539 h 5077959"/>
              <a:gd name="connsiteX30" fmla="*/ 6729372 w 12192000"/>
              <a:gd name="connsiteY30" fmla="*/ 481437 h 5077959"/>
              <a:gd name="connsiteX31" fmla="*/ 7001406 w 12192000"/>
              <a:gd name="connsiteY31" fmla="*/ 477234 h 5077959"/>
              <a:gd name="connsiteX32" fmla="*/ 7273439 w 12192000"/>
              <a:gd name="connsiteY32" fmla="*/ 473380 h 5077959"/>
              <a:gd name="connsiteX33" fmla="*/ 7549303 w 12192000"/>
              <a:gd name="connsiteY33" fmla="*/ 464973 h 5077959"/>
              <a:gd name="connsiteX34" fmla="*/ 7827722 w 12192000"/>
              <a:gd name="connsiteY34" fmla="*/ 456215 h 5077959"/>
              <a:gd name="connsiteX35" fmla="*/ 8106140 w 12192000"/>
              <a:gd name="connsiteY35" fmla="*/ 446056 h 5077959"/>
              <a:gd name="connsiteX36" fmla="*/ 8387114 w 12192000"/>
              <a:gd name="connsiteY36" fmla="*/ 431694 h 5077959"/>
              <a:gd name="connsiteX37" fmla="*/ 8670640 w 12192000"/>
              <a:gd name="connsiteY37" fmla="*/ 414528 h 5077959"/>
              <a:gd name="connsiteX38" fmla="*/ 8955446 w 12192000"/>
              <a:gd name="connsiteY38" fmla="*/ 398064 h 5077959"/>
              <a:gd name="connsiteX39" fmla="*/ 9240250 w 12192000"/>
              <a:gd name="connsiteY39" fmla="*/ 377045 h 5077959"/>
              <a:gd name="connsiteX40" fmla="*/ 9528886 w 12192000"/>
              <a:gd name="connsiteY40" fmla="*/ 351823 h 5077959"/>
              <a:gd name="connsiteX41" fmla="*/ 9813691 w 12192000"/>
              <a:gd name="connsiteY41" fmla="*/ 326601 h 5077959"/>
              <a:gd name="connsiteX42" fmla="*/ 10103603 w 12192000"/>
              <a:gd name="connsiteY42" fmla="*/ 297525 h 5077959"/>
              <a:gd name="connsiteX43" fmla="*/ 10394794 w 12192000"/>
              <a:gd name="connsiteY43" fmla="*/ 265647 h 5077959"/>
              <a:gd name="connsiteX44" fmla="*/ 10682153 w 12192000"/>
              <a:gd name="connsiteY44" fmla="*/ 232018 h 5077959"/>
              <a:gd name="connsiteX45" fmla="*/ 10973344 w 12192000"/>
              <a:gd name="connsiteY45" fmla="*/ 192783 h 5077959"/>
              <a:gd name="connsiteX46" fmla="*/ 11263257 w 12192000"/>
              <a:gd name="connsiteY46" fmla="*/ 150746 h 5077959"/>
              <a:gd name="connsiteX47" fmla="*/ 11554448 w 12192000"/>
              <a:gd name="connsiteY47" fmla="*/ 109060 h 5077959"/>
              <a:gd name="connsiteX48" fmla="*/ 11844360 w 12192000"/>
              <a:gd name="connsiteY48" fmla="*/ 60367 h 5077959"/>
              <a:gd name="connsiteX49" fmla="*/ 12132996 w 12192000"/>
              <a:gd name="connsiteY49" fmla="*/ 10623 h 507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2000" h="5077959">
                <a:moveTo>
                  <a:pt x="12192000" y="0"/>
                </a:moveTo>
                <a:lnTo>
                  <a:pt x="12192000" y="1972152"/>
                </a:lnTo>
                <a:lnTo>
                  <a:pt x="12192000" y="2361342"/>
                </a:lnTo>
                <a:lnTo>
                  <a:pt x="12192000" y="5077959"/>
                </a:lnTo>
                <a:lnTo>
                  <a:pt x="0" y="5077959"/>
                </a:lnTo>
                <a:lnTo>
                  <a:pt x="0" y="2361342"/>
                </a:lnTo>
                <a:lnTo>
                  <a:pt x="0" y="1972152"/>
                </a:lnTo>
                <a:lnTo>
                  <a:pt x="0" y="12515"/>
                </a:lnTo>
                <a:lnTo>
                  <a:pt x="108623" y="29540"/>
                </a:lnTo>
                <a:lnTo>
                  <a:pt x="300195" y="56163"/>
                </a:lnTo>
                <a:lnTo>
                  <a:pt x="527528" y="88041"/>
                </a:lnTo>
                <a:lnTo>
                  <a:pt x="779127" y="121671"/>
                </a:lnTo>
                <a:lnTo>
                  <a:pt x="1062654" y="157052"/>
                </a:lnTo>
                <a:lnTo>
                  <a:pt x="1371726" y="194535"/>
                </a:lnTo>
                <a:lnTo>
                  <a:pt x="1707616" y="232018"/>
                </a:lnTo>
                <a:lnTo>
                  <a:pt x="2065219" y="270201"/>
                </a:lnTo>
                <a:lnTo>
                  <a:pt x="2450918" y="305583"/>
                </a:lnTo>
                <a:lnTo>
                  <a:pt x="2854496" y="339562"/>
                </a:lnTo>
                <a:lnTo>
                  <a:pt x="3281065" y="370390"/>
                </a:lnTo>
                <a:lnTo>
                  <a:pt x="3725514" y="399815"/>
                </a:lnTo>
                <a:lnTo>
                  <a:pt x="4189119" y="427490"/>
                </a:lnTo>
                <a:lnTo>
                  <a:pt x="4426671" y="437298"/>
                </a:lnTo>
                <a:lnTo>
                  <a:pt x="4669330" y="448158"/>
                </a:lnTo>
                <a:lnTo>
                  <a:pt x="4915819" y="458317"/>
                </a:lnTo>
                <a:lnTo>
                  <a:pt x="5163586" y="464973"/>
                </a:lnTo>
                <a:lnTo>
                  <a:pt x="5416461" y="470928"/>
                </a:lnTo>
                <a:lnTo>
                  <a:pt x="5671892" y="477234"/>
                </a:lnTo>
                <a:lnTo>
                  <a:pt x="5932430" y="481437"/>
                </a:lnTo>
                <a:lnTo>
                  <a:pt x="6195523" y="481437"/>
                </a:lnTo>
                <a:lnTo>
                  <a:pt x="6461170" y="483539"/>
                </a:lnTo>
                <a:lnTo>
                  <a:pt x="6729372" y="481437"/>
                </a:lnTo>
                <a:lnTo>
                  <a:pt x="7001406" y="477234"/>
                </a:lnTo>
                <a:lnTo>
                  <a:pt x="7273439" y="473380"/>
                </a:lnTo>
                <a:lnTo>
                  <a:pt x="7549303" y="464973"/>
                </a:lnTo>
                <a:lnTo>
                  <a:pt x="7827722" y="456215"/>
                </a:lnTo>
                <a:lnTo>
                  <a:pt x="8106140" y="446056"/>
                </a:lnTo>
                <a:lnTo>
                  <a:pt x="8387114" y="431694"/>
                </a:lnTo>
                <a:lnTo>
                  <a:pt x="8670640" y="414528"/>
                </a:lnTo>
                <a:lnTo>
                  <a:pt x="8955446" y="398064"/>
                </a:lnTo>
                <a:lnTo>
                  <a:pt x="9240250" y="377045"/>
                </a:lnTo>
                <a:lnTo>
                  <a:pt x="9528886" y="351823"/>
                </a:lnTo>
                <a:lnTo>
                  <a:pt x="9813691" y="326601"/>
                </a:lnTo>
                <a:lnTo>
                  <a:pt x="10103603" y="297525"/>
                </a:lnTo>
                <a:lnTo>
                  <a:pt x="10394794" y="265647"/>
                </a:lnTo>
                <a:lnTo>
                  <a:pt x="10682153" y="232018"/>
                </a:lnTo>
                <a:lnTo>
                  <a:pt x="10973344" y="192783"/>
                </a:lnTo>
                <a:lnTo>
                  <a:pt x="11263257" y="150746"/>
                </a:lnTo>
                <a:lnTo>
                  <a:pt x="11554448" y="109060"/>
                </a:lnTo>
                <a:lnTo>
                  <a:pt x="11844360" y="60367"/>
                </a:lnTo>
                <a:lnTo>
                  <a:pt x="12132996" y="106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CC1C7165-8A3A-44EB-88D0-4EFA36A00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1081473-BB93-49A4-B605-4E2053739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DFD2DD-BA75-65F2-FC46-A6F6FA8D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838200"/>
            <a:ext cx="8825659" cy="97790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bg-BG" sz="2800">
                <a:solidFill>
                  <a:srgbClr val="EBEBEB"/>
                </a:solidFill>
                <a:effectLst/>
                <a:latin typeface="Helvetica Neue" panose="02000503000000020004" pitchFamily="2" charset="0"/>
              </a:rPr>
              <a:t>Алгоритми, нотификации и механизми, които правят социалните мрежи толкова ангажиращи</a:t>
            </a:r>
            <a:endParaRPr lang="en-BG" sz="2800">
              <a:solidFill>
                <a:srgbClr val="EBEBE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0A17-7B50-79B2-A54E-7E5672F9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282" y="2496948"/>
            <a:ext cx="10043409" cy="3679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bg-BG" b="1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Алгоритми за персонализирано съдържание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800" i="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Изкуственият интелект анализира поведението на потребителя и подбира съдържание, което го задържа най-дълго.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800" i="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Колкото повече човек използва платформата, толкова по-зависим става от нея.</a:t>
            </a:r>
            <a:br>
              <a:rPr lang="bg-BG" sz="180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</a:br>
            <a:endParaRPr lang="bg-BG" sz="1800" dirty="0">
              <a:solidFill>
                <a:srgbClr val="404040"/>
              </a:solidFill>
              <a:effectLst/>
              <a:latin typeface="Helvetica Neue" panose="02000503000000020004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bg-BG" b="1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Нотификации и “</a:t>
            </a:r>
            <a:r>
              <a:rPr lang="bg-BG" b="1" dirty="0" err="1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интермитентно</a:t>
            </a:r>
            <a:r>
              <a:rPr lang="bg-BG" b="1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 възнаграждение”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800" i="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Нотификациите действат като “случайни награди” (като в хазартните игри).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800" i="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Потребителите никога не знаят кога ще получат ново “харесване” или съобщение, което ги държи в очакване.</a:t>
            </a:r>
          </a:p>
        </p:txBody>
      </p:sp>
    </p:spTree>
    <p:extLst>
      <p:ext uri="{BB962C8B-B14F-4D97-AF65-F5344CB8AC3E}">
        <p14:creationId xmlns:p14="http://schemas.microsoft.com/office/powerpoint/2010/main" val="28174820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FB3EF4D6-026A-4D52-B916-967329EE3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4DB4846F-6AA5-4DB3-9581-D95F22BD5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8490951" y="1797517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D54EC22E-2292-4292-A80B-E81DF64BF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80041"/>
            <a:ext cx="12192000" cy="5077959"/>
          </a:xfrm>
          <a:custGeom>
            <a:avLst/>
            <a:gdLst>
              <a:gd name="connsiteX0" fmla="*/ 12192000 w 12192000"/>
              <a:gd name="connsiteY0" fmla="*/ 0 h 5077959"/>
              <a:gd name="connsiteX1" fmla="*/ 12192000 w 12192000"/>
              <a:gd name="connsiteY1" fmla="*/ 1972152 h 5077959"/>
              <a:gd name="connsiteX2" fmla="*/ 12192000 w 12192000"/>
              <a:gd name="connsiteY2" fmla="*/ 2361342 h 5077959"/>
              <a:gd name="connsiteX3" fmla="*/ 12192000 w 12192000"/>
              <a:gd name="connsiteY3" fmla="*/ 5077959 h 5077959"/>
              <a:gd name="connsiteX4" fmla="*/ 0 w 12192000"/>
              <a:gd name="connsiteY4" fmla="*/ 5077959 h 5077959"/>
              <a:gd name="connsiteX5" fmla="*/ 0 w 12192000"/>
              <a:gd name="connsiteY5" fmla="*/ 2361342 h 5077959"/>
              <a:gd name="connsiteX6" fmla="*/ 0 w 12192000"/>
              <a:gd name="connsiteY6" fmla="*/ 1972152 h 5077959"/>
              <a:gd name="connsiteX7" fmla="*/ 0 w 12192000"/>
              <a:gd name="connsiteY7" fmla="*/ 12515 h 5077959"/>
              <a:gd name="connsiteX8" fmla="*/ 108623 w 12192000"/>
              <a:gd name="connsiteY8" fmla="*/ 29540 h 5077959"/>
              <a:gd name="connsiteX9" fmla="*/ 300195 w 12192000"/>
              <a:gd name="connsiteY9" fmla="*/ 56163 h 5077959"/>
              <a:gd name="connsiteX10" fmla="*/ 527528 w 12192000"/>
              <a:gd name="connsiteY10" fmla="*/ 88041 h 5077959"/>
              <a:gd name="connsiteX11" fmla="*/ 779127 w 12192000"/>
              <a:gd name="connsiteY11" fmla="*/ 121671 h 5077959"/>
              <a:gd name="connsiteX12" fmla="*/ 1062654 w 12192000"/>
              <a:gd name="connsiteY12" fmla="*/ 157052 h 5077959"/>
              <a:gd name="connsiteX13" fmla="*/ 1371726 w 12192000"/>
              <a:gd name="connsiteY13" fmla="*/ 194535 h 5077959"/>
              <a:gd name="connsiteX14" fmla="*/ 1707616 w 12192000"/>
              <a:gd name="connsiteY14" fmla="*/ 232018 h 5077959"/>
              <a:gd name="connsiteX15" fmla="*/ 2065219 w 12192000"/>
              <a:gd name="connsiteY15" fmla="*/ 270201 h 5077959"/>
              <a:gd name="connsiteX16" fmla="*/ 2450918 w 12192000"/>
              <a:gd name="connsiteY16" fmla="*/ 305583 h 5077959"/>
              <a:gd name="connsiteX17" fmla="*/ 2854496 w 12192000"/>
              <a:gd name="connsiteY17" fmla="*/ 339562 h 5077959"/>
              <a:gd name="connsiteX18" fmla="*/ 3281065 w 12192000"/>
              <a:gd name="connsiteY18" fmla="*/ 370390 h 5077959"/>
              <a:gd name="connsiteX19" fmla="*/ 3725514 w 12192000"/>
              <a:gd name="connsiteY19" fmla="*/ 399815 h 5077959"/>
              <a:gd name="connsiteX20" fmla="*/ 4189119 w 12192000"/>
              <a:gd name="connsiteY20" fmla="*/ 427490 h 5077959"/>
              <a:gd name="connsiteX21" fmla="*/ 4426671 w 12192000"/>
              <a:gd name="connsiteY21" fmla="*/ 437298 h 5077959"/>
              <a:gd name="connsiteX22" fmla="*/ 4669330 w 12192000"/>
              <a:gd name="connsiteY22" fmla="*/ 448158 h 5077959"/>
              <a:gd name="connsiteX23" fmla="*/ 4915819 w 12192000"/>
              <a:gd name="connsiteY23" fmla="*/ 458317 h 5077959"/>
              <a:gd name="connsiteX24" fmla="*/ 5163586 w 12192000"/>
              <a:gd name="connsiteY24" fmla="*/ 464973 h 5077959"/>
              <a:gd name="connsiteX25" fmla="*/ 5416461 w 12192000"/>
              <a:gd name="connsiteY25" fmla="*/ 470928 h 5077959"/>
              <a:gd name="connsiteX26" fmla="*/ 5671892 w 12192000"/>
              <a:gd name="connsiteY26" fmla="*/ 477234 h 5077959"/>
              <a:gd name="connsiteX27" fmla="*/ 5932430 w 12192000"/>
              <a:gd name="connsiteY27" fmla="*/ 481437 h 5077959"/>
              <a:gd name="connsiteX28" fmla="*/ 6195523 w 12192000"/>
              <a:gd name="connsiteY28" fmla="*/ 481437 h 5077959"/>
              <a:gd name="connsiteX29" fmla="*/ 6461170 w 12192000"/>
              <a:gd name="connsiteY29" fmla="*/ 483539 h 5077959"/>
              <a:gd name="connsiteX30" fmla="*/ 6729372 w 12192000"/>
              <a:gd name="connsiteY30" fmla="*/ 481437 h 5077959"/>
              <a:gd name="connsiteX31" fmla="*/ 7001406 w 12192000"/>
              <a:gd name="connsiteY31" fmla="*/ 477234 h 5077959"/>
              <a:gd name="connsiteX32" fmla="*/ 7273439 w 12192000"/>
              <a:gd name="connsiteY32" fmla="*/ 473380 h 5077959"/>
              <a:gd name="connsiteX33" fmla="*/ 7549303 w 12192000"/>
              <a:gd name="connsiteY33" fmla="*/ 464973 h 5077959"/>
              <a:gd name="connsiteX34" fmla="*/ 7827722 w 12192000"/>
              <a:gd name="connsiteY34" fmla="*/ 456215 h 5077959"/>
              <a:gd name="connsiteX35" fmla="*/ 8106140 w 12192000"/>
              <a:gd name="connsiteY35" fmla="*/ 446056 h 5077959"/>
              <a:gd name="connsiteX36" fmla="*/ 8387114 w 12192000"/>
              <a:gd name="connsiteY36" fmla="*/ 431694 h 5077959"/>
              <a:gd name="connsiteX37" fmla="*/ 8670640 w 12192000"/>
              <a:gd name="connsiteY37" fmla="*/ 414528 h 5077959"/>
              <a:gd name="connsiteX38" fmla="*/ 8955446 w 12192000"/>
              <a:gd name="connsiteY38" fmla="*/ 398064 h 5077959"/>
              <a:gd name="connsiteX39" fmla="*/ 9240250 w 12192000"/>
              <a:gd name="connsiteY39" fmla="*/ 377045 h 5077959"/>
              <a:gd name="connsiteX40" fmla="*/ 9528886 w 12192000"/>
              <a:gd name="connsiteY40" fmla="*/ 351823 h 5077959"/>
              <a:gd name="connsiteX41" fmla="*/ 9813691 w 12192000"/>
              <a:gd name="connsiteY41" fmla="*/ 326601 h 5077959"/>
              <a:gd name="connsiteX42" fmla="*/ 10103603 w 12192000"/>
              <a:gd name="connsiteY42" fmla="*/ 297525 h 5077959"/>
              <a:gd name="connsiteX43" fmla="*/ 10394794 w 12192000"/>
              <a:gd name="connsiteY43" fmla="*/ 265647 h 5077959"/>
              <a:gd name="connsiteX44" fmla="*/ 10682153 w 12192000"/>
              <a:gd name="connsiteY44" fmla="*/ 232018 h 5077959"/>
              <a:gd name="connsiteX45" fmla="*/ 10973344 w 12192000"/>
              <a:gd name="connsiteY45" fmla="*/ 192783 h 5077959"/>
              <a:gd name="connsiteX46" fmla="*/ 11263257 w 12192000"/>
              <a:gd name="connsiteY46" fmla="*/ 150746 h 5077959"/>
              <a:gd name="connsiteX47" fmla="*/ 11554448 w 12192000"/>
              <a:gd name="connsiteY47" fmla="*/ 109060 h 5077959"/>
              <a:gd name="connsiteX48" fmla="*/ 11844360 w 12192000"/>
              <a:gd name="connsiteY48" fmla="*/ 60367 h 5077959"/>
              <a:gd name="connsiteX49" fmla="*/ 12132996 w 12192000"/>
              <a:gd name="connsiteY49" fmla="*/ 10623 h 507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2000" h="5077959">
                <a:moveTo>
                  <a:pt x="12192000" y="0"/>
                </a:moveTo>
                <a:lnTo>
                  <a:pt x="12192000" y="1972152"/>
                </a:lnTo>
                <a:lnTo>
                  <a:pt x="12192000" y="2361342"/>
                </a:lnTo>
                <a:lnTo>
                  <a:pt x="12192000" y="5077959"/>
                </a:lnTo>
                <a:lnTo>
                  <a:pt x="0" y="5077959"/>
                </a:lnTo>
                <a:lnTo>
                  <a:pt x="0" y="2361342"/>
                </a:lnTo>
                <a:lnTo>
                  <a:pt x="0" y="1972152"/>
                </a:lnTo>
                <a:lnTo>
                  <a:pt x="0" y="12515"/>
                </a:lnTo>
                <a:lnTo>
                  <a:pt x="108623" y="29540"/>
                </a:lnTo>
                <a:lnTo>
                  <a:pt x="300195" y="56163"/>
                </a:lnTo>
                <a:lnTo>
                  <a:pt x="527528" y="88041"/>
                </a:lnTo>
                <a:lnTo>
                  <a:pt x="779127" y="121671"/>
                </a:lnTo>
                <a:lnTo>
                  <a:pt x="1062654" y="157052"/>
                </a:lnTo>
                <a:lnTo>
                  <a:pt x="1371726" y="194535"/>
                </a:lnTo>
                <a:lnTo>
                  <a:pt x="1707616" y="232018"/>
                </a:lnTo>
                <a:lnTo>
                  <a:pt x="2065219" y="270201"/>
                </a:lnTo>
                <a:lnTo>
                  <a:pt x="2450918" y="305583"/>
                </a:lnTo>
                <a:lnTo>
                  <a:pt x="2854496" y="339562"/>
                </a:lnTo>
                <a:lnTo>
                  <a:pt x="3281065" y="370390"/>
                </a:lnTo>
                <a:lnTo>
                  <a:pt x="3725514" y="399815"/>
                </a:lnTo>
                <a:lnTo>
                  <a:pt x="4189119" y="427490"/>
                </a:lnTo>
                <a:lnTo>
                  <a:pt x="4426671" y="437298"/>
                </a:lnTo>
                <a:lnTo>
                  <a:pt x="4669330" y="448158"/>
                </a:lnTo>
                <a:lnTo>
                  <a:pt x="4915819" y="458317"/>
                </a:lnTo>
                <a:lnTo>
                  <a:pt x="5163586" y="464973"/>
                </a:lnTo>
                <a:lnTo>
                  <a:pt x="5416461" y="470928"/>
                </a:lnTo>
                <a:lnTo>
                  <a:pt x="5671892" y="477234"/>
                </a:lnTo>
                <a:lnTo>
                  <a:pt x="5932430" y="481437"/>
                </a:lnTo>
                <a:lnTo>
                  <a:pt x="6195523" y="481437"/>
                </a:lnTo>
                <a:lnTo>
                  <a:pt x="6461170" y="483539"/>
                </a:lnTo>
                <a:lnTo>
                  <a:pt x="6729372" y="481437"/>
                </a:lnTo>
                <a:lnTo>
                  <a:pt x="7001406" y="477234"/>
                </a:lnTo>
                <a:lnTo>
                  <a:pt x="7273439" y="473380"/>
                </a:lnTo>
                <a:lnTo>
                  <a:pt x="7549303" y="464973"/>
                </a:lnTo>
                <a:lnTo>
                  <a:pt x="7827722" y="456215"/>
                </a:lnTo>
                <a:lnTo>
                  <a:pt x="8106140" y="446056"/>
                </a:lnTo>
                <a:lnTo>
                  <a:pt x="8387114" y="431694"/>
                </a:lnTo>
                <a:lnTo>
                  <a:pt x="8670640" y="414528"/>
                </a:lnTo>
                <a:lnTo>
                  <a:pt x="8955446" y="398064"/>
                </a:lnTo>
                <a:lnTo>
                  <a:pt x="9240250" y="377045"/>
                </a:lnTo>
                <a:lnTo>
                  <a:pt x="9528886" y="351823"/>
                </a:lnTo>
                <a:lnTo>
                  <a:pt x="9813691" y="326601"/>
                </a:lnTo>
                <a:lnTo>
                  <a:pt x="10103603" y="297525"/>
                </a:lnTo>
                <a:lnTo>
                  <a:pt x="10394794" y="265647"/>
                </a:lnTo>
                <a:lnTo>
                  <a:pt x="10682153" y="232018"/>
                </a:lnTo>
                <a:lnTo>
                  <a:pt x="10973344" y="192783"/>
                </a:lnTo>
                <a:lnTo>
                  <a:pt x="11263257" y="150746"/>
                </a:lnTo>
                <a:lnTo>
                  <a:pt x="11554448" y="109060"/>
                </a:lnTo>
                <a:lnTo>
                  <a:pt x="11844360" y="60367"/>
                </a:lnTo>
                <a:lnTo>
                  <a:pt x="12132996" y="106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CC1C7165-8A3A-44EB-88D0-4EFA36A00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1081473-BB93-49A4-B605-4E2053739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DFD2DD-BA75-65F2-FC46-A6F6FA8D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838200"/>
            <a:ext cx="8825659" cy="97790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bg-BG" sz="2800">
                <a:solidFill>
                  <a:srgbClr val="EBEBEB"/>
                </a:solidFill>
                <a:effectLst/>
                <a:latin typeface="Helvetica Neue" panose="02000503000000020004" pitchFamily="2" charset="0"/>
              </a:rPr>
              <a:t>Алгоритми, нотификации и механизми, които правят социалните мрежи толкова ангажиращи</a:t>
            </a:r>
            <a:endParaRPr lang="en-BG" sz="2800">
              <a:solidFill>
                <a:srgbClr val="EBEBE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0A17-7B50-79B2-A54E-7E5672F9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282" y="2496948"/>
            <a:ext cx="10043409" cy="3679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bg-BG" b="1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Безкраен </a:t>
            </a:r>
            <a:r>
              <a:rPr lang="bg-BG" b="1" dirty="0" err="1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скролинг</a:t>
            </a:r>
            <a:r>
              <a:rPr lang="bg-BG" b="1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 (“</a:t>
            </a:r>
            <a:r>
              <a:rPr lang="en-GB" b="1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infinite scroll”)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800" i="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Социалните мрежи нямат “край” – ново съдържание се зарежда непрекъснато, което удължава времето на използване.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800" i="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Това води до загуба на усещане за време.</a:t>
            </a:r>
            <a:endParaRPr lang="en-US" sz="1800" i="0" dirty="0">
              <a:solidFill>
                <a:srgbClr val="404040"/>
              </a:solidFill>
              <a:effectLst/>
              <a:latin typeface="Helvetica Neue" panose="02000503000000020004" pitchFamily="2" charset="0"/>
            </a:endParaRPr>
          </a:p>
          <a:p>
            <a:pPr marL="530352" lvl="1" indent="0">
              <a:lnSpc>
                <a:spcPct val="90000"/>
              </a:lnSpc>
              <a:buNone/>
            </a:pPr>
            <a:endParaRPr lang="bg-BG" sz="1800" i="0" dirty="0">
              <a:solidFill>
                <a:srgbClr val="404040"/>
              </a:solidFill>
              <a:effectLst/>
              <a:latin typeface="Helvetica Neue" panose="02000503000000020004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bg-BG" b="1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Филтри и “идеализация” на живота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800" i="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Използването на филтри и подбрано съдържание създава нереалистични стандарти.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bg-BG" sz="1800" i="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Това може да доведе до намалена самооценка и депресивни състояния при децата.</a:t>
            </a:r>
          </a:p>
        </p:txBody>
      </p:sp>
    </p:spTree>
    <p:extLst>
      <p:ext uri="{BB962C8B-B14F-4D97-AF65-F5344CB8AC3E}">
        <p14:creationId xmlns:p14="http://schemas.microsoft.com/office/powerpoint/2010/main" val="31543997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DFD2DD-BA75-65F2-FC46-A6F6FA8D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757363" cy="70696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bg-BG" sz="3100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Как да се противодейства на тези механизми?</a:t>
            </a:r>
            <a:endParaRPr lang="en-BG" sz="3100" dirty="0">
              <a:solidFill>
                <a:srgbClr val="FFFFFF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7866FE78-AF64-6129-AC81-5BF21F2F56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998506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3590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D2DD-BA75-65F2-FC46-A6F6FA8D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26" y="582327"/>
            <a:ext cx="10403174" cy="1371978"/>
          </a:xfrm>
        </p:spPr>
        <p:txBody>
          <a:bodyPr>
            <a:normAutofit/>
          </a:bodyPr>
          <a:lstStyle/>
          <a:p>
            <a:r>
              <a:rPr lang="bg-BG" dirty="0">
                <a:effectLst/>
                <a:latin typeface="Helvetica Neue" panose="02000503000000020004" pitchFamily="2" charset="0"/>
              </a:rPr>
              <a:t>Защо </a:t>
            </a:r>
            <a:r>
              <a:rPr lang="bg-BG" dirty="0" err="1">
                <a:effectLst/>
                <a:latin typeface="Helvetica Neue" panose="02000503000000020004" pitchFamily="2" charset="0"/>
              </a:rPr>
              <a:t>вейпингът</a:t>
            </a:r>
            <a:r>
              <a:rPr lang="bg-BG" dirty="0">
                <a:effectLst/>
                <a:latin typeface="Helvetica Neue" panose="02000503000000020004" pitchFamily="2" charset="0"/>
              </a:rPr>
              <a:t> е опасен?</a:t>
            </a:r>
            <a:br>
              <a:rPr lang="bg-BG" dirty="0">
                <a:effectLst/>
                <a:latin typeface="Helvetica Neue" panose="02000503000000020004" pitchFamily="2" charset="0"/>
              </a:rPr>
            </a:br>
            <a:r>
              <a:rPr lang="bg-BG" sz="2400" b="1" dirty="0">
                <a:effectLst/>
                <a:latin typeface="Helvetica Neue" panose="02000503000000020004" pitchFamily="2" charset="0"/>
              </a:rPr>
              <a:t>Влияние върху мозъка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0A17-7B50-79B2-A54E-7E5672F9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626" y="2668248"/>
            <a:ext cx="10403174" cy="3991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b="1" i="0" dirty="0">
                <a:effectLst/>
                <a:latin typeface="Helvetica Neue" panose="02000503000000020004" pitchFamily="2" charset="0"/>
              </a:rPr>
              <a:t>Никотинът променя </a:t>
            </a:r>
            <a:r>
              <a:rPr lang="bg-BG" b="1" i="0" dirty="0" err="1">
                <a:effectLst/>
                <a:latin typeface="Helvetica Neue" panose="02000503000000020004" pitchFamily="2" charset="0"/>
              </a:rPr>
              <a:t>невротрансмитерите</a:t>
            </a:r>
            <a:r>
              <a:rPr lang="bg-BG" b="1" i="0" dirty="0">
                <a:effectLst/>
                <a:latin typeface="Helvetica Neue" panose="02000503000000020004" pitchFamily="2" charset="0"/>
              </a:rPr>
              <a:t> в мозъка, което види до:</a:t>
            </a:r>
          </a:p>
          <a:p>
            <a:pPr lvl="1">
              <a:buFont typeface="Wingdings" pitchFamily="2" charset="2"/>
              <a:buChar char="§"/>
            </a:pPr>
            <a:r>
              <a:rPr lang="bg-BG" i="0" dirty="0">
                <a:effectLst/>
                <a:latin typeface="Helvetica Neue" panose="02000503000000020004" pitchFamily="2" charset="0"/>
              </a:rPr>
              <a:t>Повишен риск от тревожност и депресия.</a:t>
            </a:r>
          </a:p>
          <a:p>
            <a:pPr lvl="1">
              <a:buFont typeface="Wingdings" pitchFamily="2" charset="2"/>
              <a:buChar char="§"/>
            </a:pPr>
            <a:r>
              <a:rPr lang="bg-BG" i="0" dirty="0">
                <a:effectLst/>
                <a:latin typeface="Helvetica Neue" panose="02000503000000020004" pitchFamily="2" charset="0"/>
              </a:rPr>
              <a:t>Нарушения в концентрацията и паметта.</a:t>
            </a:r>
          </a:p>
          <a:p>
            <a:pPr lvl="1">
              <a:buFont typeface="Wingdings" pitchFamily="2" charset="2"/>
              <a:buChar char="§"/>
            </a:pPr>
            <a:r>
              <a:rPr lang="bg-BG" i="0" dirty="0">
                <a:effectLst/>
                <a:latin typeface="Helvetica Neue" panose="02000503000000020004" pitchFamily="2" charset="0"/>
              </a:rPr>
              <a:t>Повишена импулсивност и склонност към рисково поведение.</a:t>
            </a:r>
          </a:p>
          <a:p>
            <a:pPr marL="457200" lvl="1" indent="0">
              <a:buNone/>
            </a:pPr>
            <a:endParaRPr lang="bg-BG" i="0" dirty="0"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bg-BG" b="1" dirty="0">
                <a:effectLst/>
                <a:latin typeface="Helvetica Neue" panose="02000503000000020004" pitchFamily="2" charset="0"/>
              </a:rPr>
              <a:t>Увеличаване на риска от бъдещи зависимости</a:t>
            </a:r>
          </a:p>
          <a:p>
            <a:pPr lvl="1">
              <a:buFont typeface="Wingdings" pitchFamily="2" charset="2"/>
              <a:buChar char="§"/>
            </a:pPr>
            <a:r>
              <a:rPr lang="bg-BG" i="0" dirty="0">
                <a:effectLst/>
                <a:latin typeface="Helvetica Neue" panose="02000503000000020004" pitchFamily="2" charset="0"/>
              </a:rPr>
              <a:t>Употребата на </a:t>
            </a:r>
            <a:r>
              <a:rPr lang="bg-BG" i="0" dirty="0" err="1">
                <a:effectLst/>
                <a:latin typeface="Helvetica Neue" panose="02000503000000020004" pitchFamily="2" charset="0"/>
              </a:rPr>
              <a:t>вейпове</a:t>
            </a:r>
            <a:r>
              <a:rPr lang="bg-BG" i="0" dirty="0">
                <a:effectLst/>
                <a:latin typeface="Helvetica Neue" panose="02000503000000020004" pitchFamily="2" charset="0"/>
              </a:rPr>
              <a:t> в юношеска възраст увеличава вероятността за преминаване към традиционни цигари и други вещества като канабис и алкохол.</a:t>
            </a:r>
          </a:p>
          <a:p>
            <a:pPr lvl="1">
              <a:buFont typeface="Wingdings" pitchFamily="2" charset="2"/>
              <a:buChar char="§"/>
            </a:pPr>
            <a:r>
              <a:rPr lang="bg-BG" i="0" dirty="0">
                <a:effectLst/>
                <a:latin typeface="Helvetica Neue" panose="02000503000000020004" pitchFamily="2" charset="0"/>
              </a:rPr>
              <a:t>Развива се поведенчески модел на пристрастяване – желанието за краткосрочно удоволствие, което намалява способността за контрол върху импулсите.</a:t>
            </a:r>
          </a:p>
        </p:txBody>
      </p:sp>
    </p:spTree>
    <p:extLst>
      <p:ext uri="{BB962C8B-B14F-4D97-AF65-F5344CB8AC3E}">
        <p14:creationId xmlns:p14="http://schemas.microsoft.com/office/powerpoint/2010/main" val="34114172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DFD2DD-BA75-65F2-FC46-A6F6FA8D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757363" cy="70696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bg-BG" sz="3100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Как да се противодейства на тези механизми?</a:t>
            </a:r>
            <a:endParaRPr lang="en-BG" sz="3100" dirty="0">
              <a:solidFill>
                <a:srgbClr val="FFFFFF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7866FE78-AF64-6129-AC81-5BF21F2F56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804628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8107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DFD2DD-BA75-65F2-FC46-A6F6FA8D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483" y="1085549"/>
            <a:ext cx="3472712" cy="4686903"/>
          </a:xfrm>
        </p:spPr>
        <p:txBody>
          <a:bodyPr anchor="ctr">
            <a:normAutofit/>
          </a:bodyPr>
          <a:lstStyle/>
          <a:p>
            <a:pPr algn="r"/>
            <a:r>
              <a:rPr lang="bg-BG" sz="33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Навици</a:t>
            </a:r>
            <a:r>
              <a:rPr lang="en-US" sz="33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bg-BG" sz="33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- здравословни и нездравословни</a:t>
            </a:r>
            <a:endParaRPr lang="en-BG" sz="33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0A17-7B50-79B2-A54E-7E5672F9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9" y="1085549"/>
            <a:ext cx="6021338" cy="46869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bg-BG" sz="28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Ключовата разлика между двата вида навици е, че нездравословните навици често предлагат незабавно удоволствие, но дългосрочни негативни ефекти, докато здравословните навици изискват повече усилия, но водят до устойчиви ползи.</a:t>
            </a:r>
          </a:p>
        </p:txBody>
      </p:sp>
    </p:spTree>
    <p:extLst>
      <p:ext uri="{BB962C8B-B14F-4D97-AF65-F5344CB8AC3E}">
        <p14:creationId xmlns:p14="http://schemas.microsoft.com/office/powerpoint/2010/main" val="3489670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3EF4D6-026A-4D52-B916-967329EE3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DB4846F-6AA5-4DB3-9581-D95F22BD5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8490951" y="1797517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54EC22E-2292-4292-A80B-E81DF64BF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80041"/>
            <a:ext cx="12192000" cy="5077959"/>
          </a:xfrm>
          <a:custGeom>
            <a:avLst/>
            <a:gdLst>
              <a:gd name="connsiteX0" fmla="*/ 12192000 w 12192000"/>
              <a:gd name="connsiteY0" fmla="*/ 0 h 5077959"/>
              <a:gd name="connsiteX1" fmla="*/ 12192000 w 12192000"/>
              <a:gd name="connsiteY1" fmla="*/ 1972152 h 5077959"/>
              <a:gd name="connsiteX2" fmla="*/ 12192000 w 12192000"/>
              <a:gd name="connsiteY2" fmla="*/ 2361342 h 5077959"/>
              <a:gd name="connsiteX3" fmla="*/ 12192000 w 12192000"/>
              <a:gd name="connsiteY3" fmla="*/ 5077959 h 5077959"/>
              <a:gd name="connsiteX4" fmla="*/ 0 w 12192000"/>
              <a:gd name="connsiteY4" fmla="*/ 5077959 h 5077959"/>
              <a:gd name="connsiteX5" fmla="*/ 0 w 12192000"/>
              <a:gd name="connsiteY5" fmla="*/ 2361342 h 5077959"/>
              <a:gd name="connsiteX6" fmla="*/ 0 w 12192000"/>
              <a:gd name="connsiteY6" fmla="*/ 1972152 h 5077959"/>
              <a:gd name="connsiteX7" fmla="*/ 0 w 12192000"/>
              <a:gd name="connsiteY7" fmla="*/ 12515 h 5077959"/>
              <a:gd name="connsiteX8" fmla="*/ 108623 w 12192000"/>
              <a:gd name="connsiteY8" fmla="*/ 29540 h 5077959"/>
              <a:gd name="connsiteX9" fmla="*/ 300195 w 12192000"/>
              <a:gd name="connsiteY9" fmla="*/ 56163 h 5077959"/>
              <a:gd name="connsiteX10" fmla="*/ 527528 w 12192000"/>
              <a:gd name="connsiteY10" fmla="*/ 88041 h 5077959"/>
              <a:gd name="connsiteX11" fmla="*/ 779127 w 12192000"/>
              <a:gd name="connsiteY11" fmla="*/ 121671 h 5077959"/>
              <a:gd name="connsiteX12" fmla="*/ 1062654 w 12192000"/>
              <a:gd name="connsiteY12" fmla="*/ 157052 h 5077959"/>
              <a:gd name="connsiteX13" fmla="*/ 1371726 w 12192000"/>
              <a:gd name="connsiteY13" fmla="*/ 194535 h 5077959"/>
              <a:gd name="connsiteX14" fmla="*/ 1707616 w 12192000"/>
              <a:gd name="connsiteY14" fmla="*/ 232018 h 5077959"/>
              <a:gd name="connsiteX15" fmla="*/ 2065219 w 12192000"/>
              <a:gd name="connsiteY15" fmla="*/ 270201 h 5077959"/>
              <a:gd name="connsiteX16" fmla="*/ 2450918 w 12192000"/>
              <a:gd name="connsiteY16" fmla="*/ 305583 h 5077959"/>
              <a:gd name="connsiteX17" fmla="*/ 2854496 w 12192000"/>
              <a:gd name="connsiteY17" fmla="*/ 339562 h 5077959"/>
              <a:gd name="connsiteX18" fmla="*/ 3281065 w 12192000"/>
              <a:gd name="connsiteY18" fmla="*/ 370390 h 5077959"/>
              <a:gd name="connsiteX19" fmla="*/ 3725514 w 12192000"/>
              <a:gd name="connsiteY19" fmla="*/ 399815 h 5077959"/>
              <a:gd name="connsiteX20" fmla="*/ 4189119 w 12192000"/>
              <a:gd name="connsiteY20" fmla="*/ 427490 h 5077959"/>
              <a:gd name="connsiteX21" fmla="*/ 4426671 w 12192000"/>
              <a:gd name="connsiteY21" fmla="*/ 437298 h 5077959"/>
              <a:gd name="connsiteX22" fmla="*/ 4669330 w 12192000"/>
              <a:gd name="connsiteY22" fmla="*/ 448158 h 5077959"/>
              <a:gd name="connsiteX23" fmla="*/ 4915819 w 12192000"/>
              <a:gd name="connsiteY23" fmla="*/ 458317 h 5077959"/>
              <a:gd name="connsiteX24" fmla="*/ 5163586 w 12192000"/>
              <a:gd name="connsiteY24" fmla="*/ 464973 h 5077959"/>
              <a:gd name="connsiteX25" fmla="*/ 5416461 w 12192000"/>
              <a:gd name="connsiteY25" fmla="*/ 470928 h 5077959"/>
              <a:gd name="connsiteX26" fmla="*/ 5671892 w 12192000"/>
              <a:gd name="connsiteY26" fmla="*/ 477234 h 5077959"/>
              <a:gd name="connsiteX27" fmla="*/ 5932430 w 12192000"/>
              <a:gd name="connsiteY27" fmla="*/ 481437 h 5077959"/>
              <a:gd name="connsiteX28" fmla="*/ 6195523 w 12192000"/>
              <a:gd name="connsiteY28" fmla="*/ 481437 h 5077959"/>
              <a:gd name="connsiteX29" fmla="*/ 6461170 w 12192000"/>
              <a:gd name="connsiteY29" fmla="*/ 483539 h 5077959"/>
              <a:gd name="connsiteX30" fmla="*/ 6729372 w 12192000"/>
              <a:gd name="connsiteY30" fmla="*/ 481437 h 5077959"/>
              <a:gd name="connsiteX31" fmla="*/ 7001406 w 12192000"/>
              <a:gd name="connsiteY31" fmla="*/ 477234 h 5077959"/>
              <a:gd name="connsiteX32" fmla="*/ 7273439 w 12192000"/>
              <a:gd name="connsiteY32" fmla="*/ 473380 h 5077959"/>
              <a:gd name="connsiteX33" fmla="*/ 7549303 w 12192000"/>
              <a:gd name="connsiteY33" fmla="*/ 464973 h 5077959"/>
              <a:gd name="connsiteX34" fmla="*/ 7827722 w 12192000"/>
              <a:gd name="connsiteY34" fmla="*/ 456215 h 5077959"/>
              <a:gd name="connsiteX35" fmla="*/ 8106140 w 12192000"/>
              <a:gd name="connsiteY35" fmla="*/ 446056 h 5077959"/>
              <a:gd name="connsiteX36" fmla="*/ 8387114 w 12192000"/>
              <a:gd name="connsiteY36" fmla="*/ 431694 h 5077959"/>
              <a:gd name="connsiteX37" fmla="*/ 8670640 w 12192000"/>
              <a:gd name="connsiteY37" fmla="*/ 414528 h 5077959"/>
              <a:gd name="connsiteX38" fmla="*/ 8955446 w 12192000"/>
              <a:gd name="connsiteY38" fmla="*/ 398064 h 5077959"/>
              <a:gd name="connsiteX39" fmla="*/ 9240250 w 12192000"/>
              <a:gd name="connsiteY39" fmla="*/ 377045 h 5077959"/>
              <a:gd name="connsiteX40" fmla="*/ 9528886 w 12192000"/>
              <a:gd name="connsiteY40" fmla="*/ 351823 h 5077959"/>
              <a:gd name="connsiteX41" fmla="*/ 9813691 w 12192000"/>
              <a:gd name="connsiteY41" fmla="*/ 326601 h 5077959"/>
              <a:gd name="connsiteX42" fmla="*/ 10103603 w 12192000"/>
              <a:gd name="connsiteY42" fmla="*/ 297525 h 5077959"/>
              <a:gd name="connsiteX43" fmla="*/ 10394794 w 12192000"/>
              <a:gd name="connsiteY43" fmla="*/ 265647 h 5077959"/>
              <a:gd name="connsiteX44" fmla="*/ 10682153 w 12192000"/>
              <a:gd name="connsiteY44" fmla="*/ 232018 h 5077959"/>
              <a:gd name="connsiteX45" fmla="*/ 10973344 w 12192000"/>
              <a:gd name="connsiteY45" fmla="*/ 192783 h 5077959"/>
              <a:gd name="connsiteX46" fmla="*/ 11263257 w 12192000"/>
              <a:gd name="connsiteY46" fmla="*/ 150746 h 5077959"/>
              <a:gd name="connsiteX47" fmla="*/ 11554448 w 12192000"/>
              <a:gd name="connsiteY47" fmla="*/ 109060 h 5077959"/>
              <a:gd name="connsiteX48" fmla="*/ 11844360 w 12192000"/>
              <a:gd name="connsiteY48" fmla="*/ 60367 h 5077959"/>
              <a:gd name="connsiteX49" fmla="*/ 12132996 w 12192000"/>
              <a:gd name="connsiteY49" fmla="*/ 10623 h 507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2000" h="5077959">
                <a:moveTo>
                  <a:pt x="12192000" y="0"/>
                </a:moveTo>
                <a:lnTo>
                  <a:pt x="12192000" y="1972152"/>
                </a:lnTo>
                <a:lnTo>
                  <a:pt x="12192000" y="2361342"/>
                </a:lnTo>
                <a:lnTo>
                  <a:pt x="12192000" y="5077959"/>
                </a:lnTo>
                <a:lnTo>
                  <a:pt x="0" y="5077959"/>
                </a:lnTo>
                <a:lnTo>
                  <a:pt x="0" y="2361342"/>
                </a:lnTo>
                <a:lnTo>
                  <a:pt x="0" y="1972152"/>
                </a:lnTo>
                <a:lnTo>
                  <a:pt x="0" y="12515"/>
                </a:lnTo>
                <a:lnTo>
                  <a:pt x="108623" y="29540"/>
                </a:lnTo>
                <a:lnTo>
                  <a:pt x="300195" y="56163"/>
                </a:lnTo>
                <a:lnTo>
                  <a:pt x="527528" y="88041"/>
                </a:lnTo>
                <a:lnTo>
                  <a:pt x="779127" y="121671"/>
                </a:lnTo>
                <a:lnTo>
                  <a:pt x="1062654" y="157052"/>
                </a:lnTo>
                <a:lnTo>
                  <a:pt x="1371726" y="194535"/>
                </a:lnTo>
                <a:lnTo>
                  <a:pt x="1707616" y="232018"/>
                </a:lnTo>
                <a:lnTo>
                  <a:pt x="2065219" y="270201"/>
                </a:lnTo>
                <a:lnTo>
                  <a:pt x="2450918" y="305583"/>
                </a:lnTo>
                <a:lnTo>
                  <a:pt x="2854496" y="339562"/>
                </a:lnTo>
                <a:lnTo>
                  <a:pt x="3281065" y="370390"/>
                </a:lnTo>
                <a:lnTo>
                  <a:pt x="3725514" y="399815"/>
                </a:lnTo>
                <a:lnTo>
                  <a:pt x="4189119" y="427490"/>
                </a:lnTo>
                <a:lnTo>
                  <a:pt x="4426671" y="437298"/>
                </a:lnTo>
                <a:lnTo>
                  <a:pt x="4669330" y="448158"/>
                </a:lnTo>
                <a:lnTo>
                  <a:pt x="4915819" y="458317"/>
                </a:lnTo>
                <a:lnTo>
                  <a:pt x="5163586" y="464973"/>
                </a:lnTo>
                <a:lnTo>
                  <a:pt x="5416461" y="470928"/>
                </a:lnTo>
                <a:lnTo>
                  <a:pt x="5671892" y="477234"/>
                </a:lnTo>
                <a:lnTo>
                  <a:pt x="5932430" y="481437"/>
                </a:lnTo>
                <a:lnTo>
                  <a:pt x="6195523" y="481437"/>
                </a:lnTo>
                <a:lnTo>
                  <a:pt x="6461170" y="483539"/>
                </a:lnTo>
                <a:lnTo>
                  <a:pt x="6729372" y="481437"/>
                </a:lnTo>
                <a:lnTo>
                  <a:pt x="7001406" y="477234"/>
                </a:lnTo>
                <a:lnTo>
                  <a:pt x="7273439" y="473380"/>
                </a:lnTo>
                <a:lnTo>
                  <a:pt x="7549303" y="464973"/>
                </a:lnTo>
                <a:lnTo>
                  <a:pt x="7827722" y="456215"/>
                </a:lnTo>
                <a:lnTo>
                  <a:pt x="8106140" y="446056"/>
                </a:lnTo>
                <a:lnTo>
                  <a:pt x="8387114" y="431694"/>
                </a:lnTo>
                <a:lnTo>
                  <a:pt x="8670640" y="414528"/>
                </a:lnTo>
                <a:lnTo>
                  <a:pt x="8955446" y="398064"/>
                </a:lnTo>
                <a:lnTo>
                  <a:pt x="9240250" y="377045"/>
                </a:lnTo>
                <a:lnTo>
                  <a:pt x="9528886" y="351823"/>
                </a:lnTo>
                <a:lnTo>
                  <a:pt x="9813691" y="326601"/>
                </a:lnTo>
                <a:lnTo>
                  <a:pt x="10103603" y="297525"/>
                </a:lnTo>
                <a:lnTo>
                  <a:pt x="10394794" y="265647"/>
                </a:lnTo>
                <a:lnTo>
                  <a:pt x="10682153" y="232018"/>
                </a:lnTo>
                <a:lnTo>
                  <a:pt x="10973344" y="192783"/>
                </a:lnTo>
                <a:lnTo>
                  <a:pt x="11263257" y="150746"/>
                </a:lnTo>
                <a:lnTo>
                  <a:pt x="11554448" y="109060"/>
                </a:lnTo>
                <a:lnTo>
                  <a:pt x="11844360" y="60367"/>
                </a:lnTo>
                <a:lnTo>
                  <a:pt x="12132996" y="106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2A2039-50D4-4D49-A79F-C82A1D913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C1C7165-8A3A-44EB-88D0-4EFA36A00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 useBgFill="1">
          <p:nvSpPr>
            <p:cNvPr id="16" name="Freeform 5">
              <a:extLst>
                <a:ext uri="{FF2B5EF4-FFF2-40B4-BE49-F238E27FC236}">
                  <a16:creationId xmlns:a16="http://schemas.microsoft.com/office/drawing/2014/main" id="{A1081473-BB93-49A4-B605-4E2053739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DFD2DD-BA75-65F2-FC46-A6F6FA8D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38200"/>
            <a:ext cx="8761413" cy="977900"/>
          </a:xfrm>
        </p:spPr>
        <p:txBody>
          <a:bodyPr>
            <a:normAutofit/>
          </a:bodyPr>
          <a:lstStyle/>
          <a:p>
            <a:r>
              <a:rPr lang="bg-BG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Промяната на навик изисква:</a:t>
            </a:r>
            <a:endParaRPr lang="en-BG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0A17-7B50-79B2-A54E-7E5672F9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499"/>
            <a:ext cx="10312520" cy="3917221"/>
          </a:xfrm>
        </p:spPr>
        <p:txBody>
          <a:bodyPr>
            <a:normAutofit/>
          </a:bodyPr>
          <a:lstStyle/>
          <a:p>
            <a:pPr marL="873252" lvl="1" indent="-342900">
              <a:buFont typeface="Arial" panose="020B0604020202020204" pitchFamily="34" charset="0"/>
              <a:buChar char="•"/>
            </a:pPr>
            <a:r>
              <a:rPr lang="bg-BG" sz="2000" b="1" i="0" dirty="0">
                <a:effectLst/>
                <a:latin typeface="Helvetica Neue" panose="02000503000000020004" pitchFamily="2" charset="0"/>
              </a:rPr>
              <a:t>Осъзнаване на навика </a:t>
            </a:r>
            <a:r>
              <a:rPr lang="bg-BG" sz="2000" i="0" dirty="0">
                <a:effectLst/>
                <a:latin typeface="Helvetica Neue" panose="02000503000000020004" pitchFamily="2" charset="0"/>
              </a:rPr>
              <a:t>– как, кога и защо го правим.</a:t>
            </a:r>
          </a:p>
          <a:p>
            <a:pPr marL="873252" lvl="1" indent="-342900">
              <a:buFont typeface="Arial" panose="020B0604020202020204" pitchFamily="34" charset="0"/>
              <a:buChar char="•"/>
            </a:pPr>
            <a:r>
              <a:rPr lang="bg-BG" sz="2000" b="1" i="0" dirty="0">
                <a:effectLst/>
                <a:latin typeface="Helvetica Neue" panose="02000503000000020004" pitchFamily="2" charset="0"/>
              </a:rPr>
              <a:t>Създаване на алтернативни поведения </a:t>
            </a:r>
            <a:r>
              <a:rPr lang="bg-BG" sz="2000" i="0" dirty="0">
                <a:effectLst/>
                <a:latin typeface="Helvetica Neue" panose="02000503000000020004" pitchFamily="2" charset="0"/>
              </a:rPr>
              <a:t>– намиране на заместители.</a:t>
            </a:r>
          </a:p>
          <a:p>
            <a:pPr marL="873252" lvl="1" indent="-342900">
              <a:buFont typeface="Arial" panose="020B0604020202020204" pitchFamily="34" charset="0"/>
              <a:buChar char="•"/>
            </a:pPr>
            <a:r>
              <a:rPr lang="bg-BG" sz="2000" b="1" i="0" dirty="0">
                <a:effectLst/>
                <a:latin typeface="Helvetica Neue" panose="02000503000000020004" pitchFamily="2" charset="0"/>
              </a:rPr>
              <a:t>Използване на техники за мотивация и дисциплина.</a:t>
            </a:r>
          </a:p>
          <a:p>
            <a:pPr marL="0" indent="0">
              <a:buNone/>
            </a:pPr>
            <a:endParaRPr lang="bg-BG" sz="2400" dirty="0"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bg-BG" sz="2400" b="1" dirty="0">
                <a:effectLst/>
                <a:latin typeface="Helvetica Neue" panose="02000503000000020004" pitchFamily="2" charset="0"/>
              </a:rPr>
              <a:t>Идентифициране на задействащите фактори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bg-BG" sz="2000" i="0" dirty="0">
                <a:effectLst/>
                <a:latin typeface="Helvetica Neue" panose="02000503000000020004" pitchFamily="2" charset="0"/>
              </a:rPr>
              <a:t>Записване на ситуациите, които предизвикват вредния навик (напр. стрес → </a:t>
            </a:r>
            <a:r>
              <a:rPr lang="bg-BG" sz="2000" i="0" dirty="0" err="1">
                <a:effectLst/>
                <a:latin typeface="Helvetica Neue" panose="02000503000000020004" pitchFamily="2" charset="0"/>
              </a:rPr>
              <a:t>вейпинг</a:t>
            </a:r>
            <a:r>
              <a:rPr lang="bg-BG" sz="2000" i="0" dirty="0">
                <a:effectLst/>
                <a:latin typeface="Helvetica Neue" panose="02000503000000020004" pitchFamily="2" charset="0"/>
              </a:rPr>
              <a:t>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bg-BG" sz="2000" i="0" dirty="0">
                <a:effectLst/>
                <a:latin typeface="Helvetica Neue" panose="02000503000000020004" pitchFamily="2" charset="0"/>
              </a:rPr>
              <a:t>Анализиране на емоциите и средата, които го поддържат.</a:t>
            </a:r>
          </a:p>
        </p:txBody>
      </p:sp>
    </p:spTree>
    <p:extLst>
      <p:ext uri="{BB962C8B-B14F-4D97-AF65-F5344CB8AC3E}">
        <p14:creationId xmlns:p14="http://schemas.microsoft.com/office/powerpoint/2010/main" val="10835824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0A17-7B50-79B2-A54E-7E5672F9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869430"/>
            <a:ext cx="10162620" cy="53814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bg-BG" sz="2400" b="1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Смяна на рутината с положително поведение</a:t>
            </a:r>
          </a:p>
          <a:p>
            <a:pPr lvl="1">
              <a:buFont typeface="Wingdings" pitchFamily="2" charset="2"/>
              <a:buChar char="§"/>
            </a:pPr>
            <a:r>
              <a:rPr lang="bg-BG" sz="20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Запазване на задействащия фактор, но промяна на поведението (например вместо пушене – 5 минути дълбоко дишане).</a:t>
            </a:r>
          </a:p>
          <a:p>
            <a:pPr lvl="1">
              <a:buFont typeface="Wingdings" pitchFamily="2" charset="2"/>
              <a:buChar char="§"/>
            </a:pPr>
            <a:r>
              <a:rPr lang="bg-BG" sz="20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Използване на “правилото на 2-те минути” – започване с минимално усилие (ако искаме да започнем да спортуваме, започваме с 2-минутна разходка).</a:t>
            </a:r>
          </a:p>
          <a:p>
            <a:pPr marL="0" indent="0">
              <a:buNone/>
            </a:pPr>
            <a:endParaRPr lang="bg-BG" sz="2400" dirty="0">
              <a:solidFill>
                <a:schemeClr val="tx1"/>
              </a:solidFill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bg-BG" sz="2400" b="1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Повишаване на осъзнатостта и самоконтрола</a:t>
            </a:r>
          </a:p>
          <a:p>
            <a:pPr lvl="1">
              <a:buFont typeface="Wingdings" pitchFamily="2" charset="2"/>
              <a:buChar char="§"/>
            </a:pPr>
            <a:r>
              <a:rPr lang="bg-BG" sz="20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Използване на дневник на навиците, за да се следи напредъкът.</a:t>
            </a:r>
          </a:p>
          <a:p>
            <a:pPr lvl="1">
              <a:buFont typeface="Wingdings" pitchFamily="2" charset="2"/>
              <a:buChar char="§"/>
            </a:pPr>
            <a:r>
              <a:rPr lang="bg-BG" sz="200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Практикуване на “пауза преди действие” – спиране и осмисляне на поведението преди да се извърши.</a:t>
            </a:r>
          </a:p>
        </p:txBody>
      </p:sp>
    </p:spTree>
    <p:extLst>
      <p:ext uri="{BB962C8B-B14F-4D97-AF65-F5344CB8AC3E}">
        <p14:creationId xmlns:p14="http://schemas.microsoft.com/office/powerpoint/2010/main" val="18154305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0A17-7B50-79B2-A54E-7E5672F9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929390"/>
            <a:ext cx="10162620" cy="5321508"/>
          </a:xfrm>
        </p:spPr>
        <p:txBody>
          <a:bodyPr anchor="ctr"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bg-BG" sz="2400" b="1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Промяна на средата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bg-BG" sz="2200" i="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Премахване на изкушенията – ако искаме да намалим екранното време, можем да преместим телефона извън спалнята.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bg-BG" sz="2200" i="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Ограждане със социална подкрепа – намиране </a:t>
            </a:r>
            <a:r>
              <a:rPr lang="bg-BG" sz="220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на хора с подобни цели.</a:t>
            </a:r>
            <a:br>
              <a:rPr lang="bg-BG" sz="240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</a:br>
            <a:endParaRPr lang="bg-BG" sz="2400" dirty="0">
              <a:solidFill>
                <a:srgbClr val="404040"/>
              </a:solidFill>
              <a:effectLst/>
              <a:latin typeface="Helvetica Neue" panose="02000503000000020004" pitchFamily="2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bg-BG" sz="2400" b="1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Използване на техники за мотивация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bg-BG" sz="2200" i="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Система за награди – при постигане на малки цели си позволяваме награда (но не вредна).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bg-BG" sz="2200" i="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Визуализация на успеха – представяне на положителните ефекти от промяната.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bg-BG" sz="2200" i="0" dirty="0" err="1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Саморазговори</a:t>
            </a:r>
            <a:r>
              <a:rPr lang="bg-BG" sz="2200" i="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 и утвърждения – положителни мисли за себе си, вместо самокритика.</a:t>
            </a:r>
            <a:endParaRPr lang="en-US" sz="2200" i="0" dirty="0">
              <a:solidFill>
                <a:srgbClr val="404040"/>
              </a:solidFill>
              <a:effectLst/>
              <a:latin typeface="Helvetica Neue" panose="02000503000000020004" pitchFamily="2" charset="0"/>
            </a:endParaRPr>
          </a:p>
          <a:p>
            <a:pPr marL="530352" lvl="1" indent="0">
              <a:lnSpc>
                <a:spcPct val="110000"/>
              </a:lnSpc>
              <a:buNone/>
            </a:pPr>
            <a:endParaRPr lang="bg-BG" sz="2400" dirty="0">
              <a:solidFill>
                <a:srgbClr val="404040"/>
              </a:solidFill>
              <a:effectLst/>
              <a:latin typeface="Helvetica Neue" panose="02000503000000020004" pitchFamily="2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bg-BG" sz="2400" dirty="0">
                <a:solidFill>
                  <a:srgbClr val="404040"/>
                </a:solidFill>
                <a:effectLst/>
                <a:latin typeface="Helvetica Neue" panose="02000503000000020004" pitchFamily="2" charset="0"/>
              </a:rPr>
              <a:t>Изграждането на навик отнема време – средно между 21 и 66 дни. Важно е постоянството, дори ако има временни неуспехи.</a:t>
            </a:r>
          </a:p>
        </p:txBody>
      </p:sp>
    </p:spTree>
    <p:extLst>
      <p:ext uri="{BB962C8B-B14F-4D97-AF65-F5344CB8AC3E}">
        <p14:creationId xmlns:p14="http://schemas.microsoft.com/office/powerpoint/2010/main" val="31466764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616407-3E4D-4469-BDAF-3837EBF9F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DD22971-DAD9-EB8D-6E59-49B746A16B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195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D2DD-BA75-65F2-FC46-A6F6FA8D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26" y="582327"/>
            <a:ext cx="10403174" cy="1371978"/>
          </a:xfrm>
        </p:spPr>
        <p:txBody>
          <a:bodyPr>
            <a:normAutofit/>
          </a:bodyPr>
          <a:lstStyle/>
          <a:p>
            <a:r>
              <a:rPr lang="bg-BG" dirty="0">
                <a:effectLst/>
                <a:latin typeface="Helvetica Neue" panose="02000503000000020004" pitchFamily="2" charset="0"/>
              </a:rPr>
              <a:t>Защо </a:t>
            </a:r>
            <a:r>
              <a:rPr lang="bg-BG" dirty="0" err="1">
                <a:effectLst/>
                <a:latin typeface="Helvetica Neue" panose="02000503000000020004" pitchFamily="2" charset="0"/>
              </a:rPr>
              <a:t>вейпингът</a:t>
            </a:r>
            <a:r>
              <a:rPr lang="bg-BG" dirty="0">
                <a:effectLst/>
                <a:latin typeface="Helvetica Neue" panose="02000503000000020004" pitchFamily="2" charset="0"/>
              </a:rPr>
              <a:t> е опасен?</a:t>
            </a:r>
            <a:br>
              <a:rPr lang="bg-BG" dirty="0">
                <a:effectLst/>
                <a:latin typeface="Helvetica Neue" panose="02000503000000020004" pitchFamily="2" charset="0"/>
              </a:rPr>
            </a:br>
            <a:r>
              <a:rPr lang="bg-BG" sz="2400" b="1" dirty="0">
                <a:effectLst/>
                <a:latin typeface="Helvetica Neue" panose="02000503000000020004" pitchFamily="2" charset="0"/>
              </a:rPr>
              <a:t>Влияние върху мозъка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0A17-7B50-79B2-A54E-7E5672F9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625" y="2668248"/>
            <a:ext cx="11182663" cy="3991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b="1" dirty="0">
                <a:effectLst/>
                <a:latin typeface="Helvetica Neue" panose="02000503000000020004" pitchFamily="2" charset="0"/>
              </a:rPr>
              <a:t>Влияние върху белите дробове и сърдечно-съдовата система</a:t>
            </a:r>
          </a:p>
          <a:p>
            <a:pPr lvl="1">
              <a:buFont typeface="Wingdings" pitchFamily="2" charset="2"/>
              <a:buChar char="§"/>
            </a:pPr>
            <a:r>
              <a:rPr lang="bg-BG" i="0" dirty="0">
                <a:effectLst/>
                <a:latin typeface="Helvetica Neue" panose="02000503000000020004" pitchFamily="2" charset="0"/>
              </a:rPr>
              <a:t>Вдишването на токсични химикали може да предизвика хронични белодробни заболявания.</a:t>
            </a:r>
          </a:p>
          <a:p>
            <a:pPr lvl="1">
              <a:buFont typeface="Wingdings" pitchFamily="2" charset="2"/>
              <a:buChar char="§"/>
            </a:pPr>
            <a:r>
              <a:rPr lang="bg-BG" i="0" dirty="0">
                <a:effectLst/>
                <a:latin typeface="Helvetica Neue" panose="02000503000000020004" pitchFamily="2" charset="0"/>
              </a:rPr>
              <a:t>Употребата на </a:t>
            </a:r>
            <a:r>
              <a:rPr lang="bg-BG" i="0" dirty="0" err="1">
                <a:effectLst/>
                <a:latin typeface="Helvetica Neue" panose="02000503000000020004" pitchFamily="2" charset="0"/>
              </a:rPr>
              <a:t>вейпове</a:t>
            </a:r>
            <a:r>
              <a:rPr lang="bg-BG" i="0" dirty="0">
                <a:effectLst/>
                <a:latin typeface="Helvetica Neue" panose="02000503000000020004" pitchFamily="2" charset="0"/>
              </a:rPr>
              <a:t> е свързана с възпалителни процеси в белите дробове и по-висок риск от респираторни инфекции.</a:t>
            </a:r>
          </a:p>
          <a:p>
            <a:pPr lvl="1">
              <a:buFont typeface="Wingdings" pitchFamily="2" charset="2"/>
              <a:buChar char="§"/>
            </a:pPr>
            <a:r>
              <a:rPr lang="bg-BG" i="0" dirty="0">
                <a:effectLst/>
                <a:latin typeface="Helvetica Neue" panose="02000503000000020004" pitchFamily="2" charset="0"/>
              </a:rPr>
              <a:t>Никотинът повишава сърдечната честота и кръвното налягане, което натоварва сърдечно-съдовата система.</a:t>
            </a:r>
            <a:endParaRPr lang="bg-BG" dirty="0"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28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D2DD-BA75-65F2-FC46-A6F6FA8D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26" y="582327"/>
            <a:ext cx="10403174" cy="1371978"/>
          </a:xfrm>
        </p:spPr>
        <p:txBody>
          <a:bodyPr>
            <a:normAutofit/>
          </a:bodyPr>
          <a:lstStyle/>
          <a:p>
            <a:r>
              <a:rPr lang="bg-BG" dirty="0">
                <a:effectLst/>
                <a:latin typeface="Helvetica Neue" panose="02000503000000020004" pitchFamily="2" charset="0"/>
              </a:rPr>
              <a:t>Защо </a:t>
            </a:r>
            <a:r>
              <a:rPr lang="bg-BG" dirty="0" err="1">
                <a:effectLst/>
                <a:latin typeface="Helvetica Neue" panose="02000503000000020004" pitchFamily="2" charset="0"/>
              </a:rPr>
              <a:t>вейпингът</a:t>
            </a:r>
            <a:r>
              <a:rPr lang="bg-BG" dirty="0">
                <a:effectLst/>
                <a:latin typeface="Helvetica Neue" panose="02000503000000020004" pitchFamily="2" charset="0"/>
              </a:rPr>
              <a:t> е опасен?</a:t>
            </a:r>
            <a:br>
              <a:rPr lang="bg-BG" dirty="0">
                <a:effectLst/>
                <a:latin typeface="Helvetica Neue" panose="02000503000000020004" pitchFamily="2" charset="0"/>
              </a:rPr>
            </a:br>
            <a:r>
              <a:rPr lang="bg-BG" sz="2400" b="1" dirty="0">
                <a:effectLst/>
                <a:latin typeface="Helvetica Neue" panose="02000503000000020004" pitchFamily="2" charset="0"/>
              </a:rPr>
              <a:t>Влияние върху мозъка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0A17-7B50-79B2-A54E-7E5672F9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625" y="2668248"/>
            <a:ext cx="11182663" cy="3991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b="1" dirty="0" err="1">
                <a:latin typeface="Helvetica Neue" panose="02000503000000020004" pitchFamily="2" charset="0"/>
              </a:rPr>
              <a:t>Психосоциални</a:t>
            </a:r>
            <a:r>
              <a:rPr lang="bg-BG" b="1" dirty="0">
                <a:latin typeface="Helvetica Neue" panose="02000503000000020004" pitchFamily="2" charset="0"/>
              </a:rPr>
              <a:t> аспекти на </a:t>
            </a:r>
            <a:r>
              <a:rPr lang="bg-BG" b="1" dirty="0" err="1">
                <a:latin typeface="Helvetica Neue" panose="02000503000000020004" pitchFamily="2" charset="0"/>
              </a:rPr>
              <a:t>вейпинга</a:t>
            </a:r>
            <a:endParaRPr lang="bg-BG" b="1" dirty="0">
              <a:latin typeface="Helvetica Neue" panose="02000503000000020004" pitchFamily="2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bg-BG" b="1" dirty="0">
                <a:latin typeface="Helvetica Neue" panose="02000503000000020004" pitchFamily="2" charset="0"/>
              </a:rPr>
              <a:t>Социален натиск </a:t>
            </a:r>
            <a:r>
              <a:rPr lang="bg-BG" dirty="0">
                <a:latin typeface="Helvetica Neue" panose="02000503000000020004" pitchFamily="2" charset="0"/>
              </a:rPr>
              <a:t>– младите хора често започват да </a:t>
            </a:r>
            <a:r>
              <a:rPr lang="bg-BG" dirty="0" err="1">
                <a:latin typeface="Helvetica Neue" panose="02000503000000020004" pitchFamily="2" charset="0"/>
              </a:rPr>
              <a:t>вейпват</a:t>
            </a:r>
            <a:r>
              <a:rPr lang="bg-BG" dirty="0">
                <a:latin typeface="Helvetica Neue" panose="02000503000000020004" pitchFamily="2" charset="0"/>
              </a:rPr>
              <a:t> поради натиск от връстници и желание за принадлежност към дадена група.</a:t>
            </a:r>
          </a:p>
          <a:p>
            <a:pPr lvl="1">
              <a:buFont typeface="Wingdings" pitchFamily="2" charset="2"/>
              <a:buChar char="§"/>
            </a:pPr>
            <a:r>
              <a:rPr lang="bg-BG" b="1" dirty="0">
                <a:latin typeface="Helvetica Neue" panose="02000503000000020004" pitchFamily="2" charset="0"/>
              </a:rPr>
              <a:t>Влияние на рекламите и социалните медии </a:t>
            </a:r>
            <a:r>
              <a:rPr lang="bg-BG" dirty="0">
                <a:latin typeface="Helvetica Neue" panose="02000503000000020004" pitchFamily="2" charset="0"/>
              </a:rPr>
              <a:t>– маркетингът на </a:t>
            </a:r>
            <a:r>
              <a:rPr lang="bg-BG" dirty="0" err="1">
                <a:latin typeface="Helvetica Neue" panose="02000503000000020004" pitchFamily="2" charset="0"/>
              </a:rPr>
              <a:t>вейпинг</a:t>
            </a:r>
            <a:r>
              <a:rPr lang="bg-BG" dirty="0">
                <a:latin typeface="Helvetica Neue" panose="02000503000000020004" pitchFamily="2" charset="0"/>
              </a:rPr>
              <a:t> продуктите е насочен към младите хора чрез атрактивни дизайни, сладки аромати и реклами с известни личности.</a:t>
            </a:r>
          </a:p>
          <a:p>
            <a:pPr lvl="1">
              <a:buFont typeface="Wingdings" pitchFamily="2" charset="2"/>
              <a:buChar char="§"/>
            </a:pPr>
            <a:r>
              <a:rPr lang="bg-BG" b="1" dirty="0">
                <a:latin typeface="Helvetica Neue" panose="02000503000000020004" pitchFamily="2" charset="0"/>
              </a:rPr>
              <a:t>Създаване на „безобиден“ имидж </a:t>
            </a:r>
            <a:r>
              <a:rPr lang="bg-BG" dirty="0">
                <a:latin typeface="Helvetica Neue" panose="02000503000000020004" pitchFamily="2" charset="0"/>
              </a:rPr>
              <a:t>– много младежи вярват, че </a:t>
            </a:r>
            <a:r>
              <a:rPr lang="bg-BG" dirty="0" err="1">
                <a:latin typeface="Helvetica Neue" panose="02000503000000020004" pitchFamily="2" charset="0"/>
              </a:rPr>
              <a:t>вейпингът</a:t>
            </a:r>
            <a:r>
              <a:rPr lang="bg-BG" dirty="0">
                <a:latin typeface="Helvetica Neue" panose="02000503000000020004" pitchFamily="2" charset="0"/>
              </a:rPr>
              <a:t> е безвредна алтернатива на тютюнопушенето, без да осъзнават рисковете.</a:t>
            </a:r>
          </a:p>
          <a:p>
            <a:pPr marL="457200" lvl="1" indent="0">
              <a:buNone/>
            </a:pPr>
            <a:endParaRPr lang="bg-BG" i="0" dirty="0"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5998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DFD2DD-BA75-65F2-FC46-A6F6FA8D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pPr algn="r"/>
            <a:r>
              <a:rPr lang="bg-BG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Ранна интервенция</a:t>
            </a:r>
            <a:endParaRPr lang="en-BG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0A17-7B50-79B2-A54E-7E5672F9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9" y="1085549"/>
            <a:ext cx="5579707" cy="46869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bg-BG" b="1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Как да разпознаем ранните признаци на зависимост?</a:t>
            </a:r>
          </a:p>
          <a:p>
            <a:pPr lvl="1">
              <a:buFont typeface="Wingdings" pitchFamily="2" charset="2"/>
              <a:buChar char="§"/>
            </a:pPr>
            <a:r>
              <a:rPr lang="bg-BG" i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Повишена раздразнителност и промени в настроението.</a:t>
            </a:r>
          </a:p>
          <a:p>
            <a:pPr lvl="1">
              <a:buFont typeface="Wingdings" pitchFamily="2" charset="2"/>
              <a:buChar char="§"/>
            </a:pPr>
            <a:r>
              <a:rPr lang="bg-BG" i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Намалена концентрация и мотивация в училище.</a:t>
            </a:r>
          </a:p>
          <a:p>
            <a:pPr lvl="1">
              <a:buFont typeface="Wingdings" pitchFamily="2" charset="2"/>
              <a:buChar char="§"/>
            </a:pPr>
            <a:r>
              <a:rPr lang="bg-BG" i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Скриване на предмети, свързани с вейпинг (например капсули с течност, зарядни устройства).</a:t>
            </a:r>
          </a:p>
          <a:p>
            <a:pPr lvl="1">
              <a:buFont typeface="Wingdings" pitchFamily="2" charset="2"/>
              <a:buChar char="§"/>
            </a:pPr>
            <a:r>
              <a:rPr lang="bg-BG" i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Честа употреба на дъвки, ментови бонбони или аромати за маскиране на миризмата.</a:t>
            </a:r>
          </a:p>
          <a:p>
            <a:endParaRPr lang="en-B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63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DFD2DD-BA75-65F2-FC46-A6F6FA8D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 sz="230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Как да разговаряме с тийнейджър, който употребява вейп?</a:t>
            </a:r>
            <a:endParaRPr lang="en-BG" sz="230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2CEE94-9DF8-FCA5-3D09-E769FA0250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52438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4021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{03BC1667-44D1-494A-B4B0-8A16B5AABE01}tf10001076</Template>
  <TotalTime>407</TotalTime>
  <Words>4220</Words>
  <Application>Microsoft Macintosh PowerPoint</Application>
  <PresentationFormat>Widescreen</PresentationFormat>
  <Paragraphs>337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Calibri</vt:lpstr>
      <vt:lpstr>Century Gothic</vt:lpstr>
      <vt:lpstr>Helvetica Neue</vt:lpstr>
      <vt:lpstr>Wingdings</vt:lpstr>
      <vt:lpstr>Wingdings 3</vt:lpstr>
      <vt:lpstr>Ion Boardroom</vt:lpstr>
      <vt:lpstr>Защо зависимости? Защо болка?</vt:lpstr>
      <vt:lpstr>PowerPoint Presentation</vt:lpstr>
      <vt:lpstr>Какво представлява вейпингът?</vt:lpstr>
      <vt:lpstr>Какво съдържа течността за вейпинг?</vt:lpstr>
      <vt:lpstr>Защо вейпингът е опасен? Влияние върху мозъка</vt:lpstr>
      <vt:lpstr>Защо вейпингът е опасен? Влияние върху мозъка</vt:lpstr>
      <vt:lpstr>Защо вейпингът е опасен? Влияние върху мозъка</vt:lpstr>
      <vt:lpstr>Ранна интервенция</vt:lpstr>
      <vt:lpstr>Как да разговаряме с тийнейджър, който употребява вейп?</vt:lpstr>
      <vt:lpstr>Биологични, психологически и социални фактори на зависимостите</vt:lpstr>
      <vt:lpstr>Биологични, психологически и социални фактори на зависимостите</vt:lpstr>
      <vt:lpstr>Психологически фактори на зависимостта</vt:lpstr>
      <vt:lpstr>PowerPoint Presentation</vt:lpstr>
      <vt:lpstr>Социални фактори на зависимостите</vt:lpstr>
      <vt:lpstr>Роля на семейството</vt:lpstr>
      <vt:lpstr>Културни и социално-икономически фактори</vt:lpstr>
      <vt:lpstr>Как никотинът и другите вещества влияят върху мозъка на подрастващите</vt:lpstr>
      <vt:lpstr>Механизми на пристрастяване – защо децата и младите хора са по-уязвими</vt:lpstr>
      <vt:lpstr>Дългосрочни последици за физическото и психичното здраве</vt:lpstr>
      <vt:lpstr>Връзката между психиката, тялото и зависимостите</vt:lpstr>
      <vt:lpstr>PowerPoint Presentation</vt:lpstr>
      <vt:lpstr>Социалната среда:  Семейство, връстници, медии и рискът от зависимост</vt:lpstr>
      <vt:lpstr>Социалната среда:  Семейство, връстници, медии и рискът от зависимост</vt:lpstr>
      <vt:lpstr>Социалната среда:  Семейство, връстници, медии и рискът от зависимост</vt:lpstr>
      <vt:lpstr>Какво се случва с тялото при дългосрочна употреба на вейпове и други вещества </vt:lpstr>
      <vt:lpstr>Какво се случва с тялото при дългосрочна употреба на вейпове и други вещества </vt:lpstr>
      <vt:lpstr>Какво се случва с тялото при дългосрочна употреба на вейпове и други вещества </vt:lpstr>
      <vt:lpstr>Ролята на травмата при формиране на зависимо поведение</vt:lpstr>
      <vt:lpstr>PowerPoint Presentation</vt:lpstr>
      <vt:lpstr>PowerPoint Presentation</vt:lpstr>
      <vt:lpstr>PowerPoint Presentation</vt:lpstr>
      <vt:lpstr>PowerPoint Presentation</vt:lpstr>
      <vt:lpstr>Защитни фактори – как подкрепящата среда може да предотврати зависимостите?</vt:lpstr>
      <vt:lpstr>Защитни фактори – как подкрепящата среда може да предотврати зависимостите?</vt:lpstr>
      <vt:lpstr>Методи за работа с млади хора в риск</vt:lpstr>
      <vt:lpstr>Методи за работа с млади хора в риск</vt:lpstr>
      <vt:lpstr>Методи за работа с млади хора в риск</vt:lpstr>
      <vt:lpstr>Мотивационно интервюиране – техника за разговор, която насърчава промяна</vt:lpstr>
      <vt:lpstr>Групови интервенции и ролеви игри като подходи за работа с тийнейджъри</vt:lpstr>
      <vt:lpstr>PowerPoint Presentation</vt:lpstr>
      <vt:lpstr>PowerPoint Presentation</vt:lpstr>
      <vt:lpstr>Зависимостите могат да се разделят на две основни категории:</vt:lpstr>
      <vt:lpstr>Химични зависимости (вейпинг, наркотици, алкохол)</vt:lpstr>
      <vt:lpstr>Нехимични зависимости (екранна зависимост, социални медии, видеоигри)</vt:lpstr>
      <vt:lpstr>Как дигиталната среда създава рискове за пристрастяване при децата?</vt:lpstr>
      <vt:lpstr>PowerPoint Presentation</vt:lpstr>
      <vt:lpstr>Алгоритми, нотификации и механизми, които правят социалните мрежи толкова ангажиращи</vt:lpstr>
      <vt:lpstr>Алгоритми, нотификации и механизми, които правят социалните мрежи толкова ангажиращи</vt:lpstr>
      <vt:lpstr>Как да се противодейства на тези механизми?</vt:lpstr>
      <vt:lpstr>Как да се противодейства на тези механизми?</vt:lpstr>
      <vt:lpstr>Навици - здравословни и нездравословни</vt:lpstr>
      <vt:lpstr>Промяната на навик изисква: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Зависимости</dc:title>
  <dc:creator>Sindy S.</dc:creator>
  <cp:lastModifiedBy>Sindy S.</cp:lastModifiedBy>
  <cp:revision>6</cp:revision>
  <dcterms:created xsi:type="dcterms:W3CDTF">2025-03-25T14:37:32Z</dcterms:created>
  <dcterms:modified xsi:type="dcterms:W3CDTF">2025-03-25T21:25:29Z</dcterms:modified>
</cp:coreProperties>
</file>